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16"/>
  </p:notesMasterIdLst>
  <p:handoutMasterIdLst>
    <p:handoutMasterId r:id="rId17"/>
  </p:handoutMasterIdLst>
  <p:sldIdLst>
    <p:sldId id="465" r:id="rId2"/>
    <p:sldId id="415" r:id="rId3"/>
    <p:sldId id="505" r:id="rId4"/>
    <p:sldId id="427" r:id="rId5"/>
    <p:sldId id="484" r:id="rId6"/>
    <p:sldId id="506" r:id="rId7"/>
    <p:sldId id="494" r:id="rId8"/>
    <p:sldId id="507" r:id="rId9"/>
    <p:sldId id="508" r:id="rId10"/>
    <p:sldId id="509" r:id="rId11"/>
    <p:sldId id="511" r:id="rId12"/>
    <p:sldId id="512" r:id="rId13"/>
    <p:sldId id="475" r:id="rId14"/>
    <p:sldId id="40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6">
          <p15:clr>
            <a:srgbClr val="A4A3A4"/>
          </p15:clr>
        </p15:guide>
        <p15:guide id="2" orient="horz" pos="1909">
          <p15:clr>
            <a:srgbClr val="A4A3A4"/>
          </p15:clr>
        </p15:guide>
        <p15:guide id="3" pos="908">
          <p15:clr>
            <a:srgbClr val="A4A3A4"/>
          </p15:clr>
        </p15:guide>
        <p15:guide id="4" pos="61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00"/>
    <a:srgbClr val="005198"/>
    <a:srgbClr val="C0E0EE"/>
    <a:srgbClr val="3374AD"/>
    <a:srgbClr val="0585D0"/>
    <a:srgbClr val="6F85D0"/>
    <a:srgbClr val="5695D7"/>
    <a:srgbClr val="0033CC"/>
    <a:srgbClr val="485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3" autoAdjust="0"/>
    <p:restoredTop sz="84496" autoAdjust="0"/>
  </p:normalViewPr>
  <p:slideViewPr>
    <p:cSldViewPr snapToGrid="0" showGuides="1">
      <p:cViewPr varScale="1">
        <p:scale>
          <a:sx n="78" d="100"/>
          <a:sy n="78" d="100"/>
        </p:scale>
        <p:origin x="176" y="496"/>
      </p:cViewPr>
      <p:guideLst>
        <p:guide orient="horz" pos="826"/>
        <p:guide orient="horz" pos="1909"/>
        <p:guide pos="908"/>
        <p:guide pos="616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96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940BFCE-98F8-436F-86B7-6EA59B1BB0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265288C-B97A-44B6-993F-497E4360DE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404423-AB38-4564-B40E-092C5DE86860}" type="datetimeFigureOut">
              <a:rPr lang="zh-CN" altLang="en-US" smtClean="0"/>
              <a:t>2022/11/12</a:t>
            </a:fld>
            <a:endParaRPr lang="zh-CN" altLang="en-US"/>
          </a:p>
        </p:txBody>
      </p:sp>
      <p:sp>
        <p:nvSpPr>
          <p:cNvPr id="4" name="页脚占位符 3">
            <a:extLst>
              <a:ext uri="{FF2B5EF4-FFF2-40B4-BE49-F238E27FC236}">
                <a16:creationId xmlns:a16="http://schemas.microsoft.com/office/drawing/2014/main" id="{0C2BF8AD-F26E-4401-92E7-D1A25A4BEC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40D84944-8D32-4494-AD1A-41245A7148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AEE673-9E48-48F8-A872-5FBF7BCD760A}" type="slidenum">
              <a:rPr lang="zh-CN" altLang="en-US" smtClean="0"/>
              <a:t>‹#›</a:t>
            </a:fld>
            <a:endParaRPr lang="zh-CN" altLang="en-US"/>
          </a:p>
        </p:txBody>
      </p:sp>
    </p:spTree>
    <p:extLst>
      <p:ext uri="{BB962C8B-B14F-4D97-AF65-F5344CB8AC3E}">
        <p14:creationId xmlns:p14="http://schemas.microsoft.com/office/powerpoint/2010/main" val="2571753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C5235-D026-46CF-A71B-93F0B23D54FB}" type="datetimeFigureOut">
              <a:rPr lang="zh-CN" altLang="en-US" smtClean="0"/>
              <a:t>2022/11/12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8DEEC-5D81-46A3-9935-FF96FF36E35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C8DEEC-5D81-46A3-9935-FF96FF36E350}" type="slidenum">
              <a:rPr lang="zh-CN" altLang="en-US" smtClean="0"/>
              <a:t>1</a:t>
            </a:fld>
            <a:endParaRPr lang="zh-CN" altLang="en-US"/>
          </a:p>
        </p:txBody>
      </p:sp>
    </p:spTree>
    <p:extLst>
      <p:ext uri="{BB962C8B-B14F-4D97-AF65-F5344CB8AC3E}">
        <p14:creationId xmlns:p14="http://schemas.microsoft.com/office/powerpoint/2010/main" val="9834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通过关键词时区分析图可以清晰把握该领域的研究演进及趋势变化。我国在乡村教师信息素养方面的研究越来越全面深入、涉及的研究领域越来越多，每年都会有新的关键词和关注热点。</a:t>
            </a:r>
            <a:r>
              <a:rPr lang="zh-CN" altLang="zh-CN" dirty="0">
                <a:effectLst/>
              </a:rPr>
              <a:t> </a:t>
            </a:r>
            <a:endParaRPr lang="zh-CN" altLang="en-US" dirty="0"/>
          </a:p>
        </p:txBody>
      </p:sp>
    </p:spTree>
    <p:extLst>
      <p:ext uri="{BB962C8B-B14F-4D97-AF65-F5344CB8AC3E}">
        <p14:creationId xmlns:p14="http://schemas.microsoft.com/office/powerpoint/2010/main" val="39848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a:solidFill>
                  <a:schemeClr val="tx1"/>
                </a:solidFill>
                <a:effectLst/>
                <a:latin typeface="+mn-lt"/>
                <a:ea typeface="+mn-ea"/>
                <a:cs typeface="+mn-cs"/>
              </a:rPr>
              <a:t>通过进一步聚焦研究热点，精细分析归纳文献内容，国内关于乡村教师信息素养的研究内容主要分为以下几个主题：</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5692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a:solidFill>
                  <a:schemeClr val="tx1"/>
                </a:solidFill>
                <a:effectLst/>
                <a:latin typeface="+mn-lt"/>
                <a:ea typeface="+mn-ea"/>
                <a:cs typeface="+mn-cs"/>
              </a:rPr>
              <a:t>综上对乡村教师信息素养的可视化分析以及文献的深入分析，得到我国乡村教师信息素养的研究结论如下</a:t>
            </a:r>
            <a:r>
              <a:rPr lang="zh-CN" altLang="zh-CN" dirty="0">
                <a:effectLst/>
              </a:rPr>
              <a:t> </a:t>
            </a:r>
            <a:endParaRPr lang="zh-CN" altLang="en-US" dirty="0"/>
          </a:p>
        </p:txBody>
      </p:sp>
    </p:spTree>
    <p:extLst>
      <p:ext uri="{BB962C8B-B14F-4D97-AF65-F5344CB8AC3E}">
        <p14:creationId xmlns:p14="http://schemas.microsoft.com/office/powerpoint/2010/main" val="1474366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目前我国正处于人工智能时代的风向口，教育生态转向智能化发展方向。人工智能技术赋能乡村教师信息素养发展，应当充分挖掘人工智能促进乡村教师信息素养建设的技术支持作用，进而全面提升乡村教师的信息素养</a:t>
            </a:r>
            <a:r>
              <a:rPr lang="en-US" altLang="zh-CN" sz="1200" kern="1200" baseline="300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，让人工智能技术真正成为推动乡村教师专业发展的力量</a:t>
            </a:r>
            <a:r>
              <a:rPr lang="en-US" altLang="zh-CN" sz="1200" kern="1200" baseline="300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。作为乡村教育的主体—乡村教师而言，必须主动适应新技术，积极提升自己的信息素养是亟待解决的关键问题。司秋菊</a:t>
            </a:r>
            <a:r>
              <a:rPr lang="en-US" altLang="zh-CN" sz="1200" kern="1200" baseline="300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发现，教师对人工智能的兴趣态度较高，但信息素养有所欠缺。因此，尤其是对于乡村教师而言，应学习人工智能相关知识技能，提升人工智能课程教学的胜任力以及运用相关技术工具开展教学的能力，进而提升自身的信息素养。</a:t>
            </a:r>
          </a:p>
          <a:p>
            <a:r>
              <a:rPr lang="en-US" altLang="zh-CN" dirty="0"/>
              <a:t>2</a:t>
            </a:r>
            <a:r>
              <a:rPr lang="zh-CN" altLang="en-US" dirty="0"/>
              <a:t>、</a:t>
            </a:r>
            <a:r>
              <a:rPr lang="zh-CN" altLang="zh-CN" sz="1200" kern="1200" dirty="0">
                <a:solidFill>
                  <a:schemeClr val="tx1"/>
                </a:solidFill>
                <a:effectLst/>
                <a:latin typeface="+mn-lt"/>
                <a:ea typeface="+mn-ea"/>
                <a:cs typeface="+mn-cs"/>
              </a:rPr>
              <a:t>观念是行动的先行者，转变教师的思想观念非常重要，使其树立正确的信息素养观，才能更好地推进乡村教师信息素养的发展</a:t>
            </a:r>
            <a:r>
              <a:rPr lang="en-US" altLang="zh-CN" sz="1200" kern="1200" baseline="300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因此，更需要激发乡村教师对自身信息素养发展的主观动力和自我发展意愿，通过优化学校教学评价机制，设定明确的教师信息素养的标准体系，为教师提供清晰可循的发展条例；通过学校大力支持教师灵活使用信息技术进行教学改革实践，鼓励教师参加“全国教师信息化教学大赛”等比赛，来提升教师成就感和自我效能感，提升教师主动提升信息素养的意愿意识。</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3</a:t>
            </a:r>
            <a:r>
              <a:rPr lang="zh-CN" altLang="en-US" dirty="0"/>
              <a:t>、</a:t>
            </a:r>
            <a:r>
              <a:rPr lang="zh-CN" altLang="zh-CN" sz="1200" kern="1200" dirty="0">
                <a:solidFill>
                  <a:schemeClr val="tx1"/>
                </a:solidFill>
                <a:effectLst/>
                <a:latin typeface="+mn-lt"/>
                <a:ea typeface="+mn-ea"/>
                <a:cs typeface="+mn-cs"/>
              </a:rPr>
              <a:t>教育教学的信息化进程是不可阻挡的，如何实现技术与教育的深度融合总是离不开教师这一角色的助力。我们必须关注对教师信息素养的指导与培训，不断降低教师使用信息技术的代价与难度，并从多个角度为教师提供必要的学习资源和学习路径，提高教师在信息技术上的自我探索能力，促使教师利用信息技术来支持自身教学与帮助学生开展学习。</a:t>
            </a:r>
          </a:p>
        </p:txBody>
      </p:sp>
    </p:spTree>
    <p:extLst>
      <p:ext uri="{BB962C8B-B14F-4D97-AF65-F5344CB8AC3E}">
        <p14:creationId xmlns:p14="http://schemas.microsoft.com/office/powerpoint/2010/main" val="411299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我将从以下四个方面进行汇报。分别是研究背景、设计、结果分析、总结与展望。</a:t>
            </a:r>
          </a:p>
        </p:txBody>
      </p:sp>
    </p:spTree>
    <p:extLst>
      <p:ext uri="{BB962C8B-B14F-4D97-AF65-F5344CB8AC3E}">
        <p14:creationId xmlns:p14="http://schemas.microsoft.com/office/powerpoint/2010/main" val="259755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a:solidFill>
                  <a:schemeClr val="tx1"/>
                </a:solidFill>
                <a:effectLst/>
                <a:latin typeface="+mn-lt"/>
                <a:ea typeface="+mn-ea"/>
                <a:cs typeface="+mn-cs"/>
              </a:rPr>
              <a:t>信息技术的迭代更新对我国教师专业化发展提出了新要求和挑战。“互联网</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”时代，信息素养已经成为教师开展教育教学活动</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必备素养。</a:t>
            </a:r>
            <a:r>
              <a:rPr lang="zh-CN" altLang="zh-CN" dirty="0">
                <a:effectLst/>
              </a:rPr>
              <a:t> </a:t>
            </a:r>
            <a:endParaRPr lang="en-US" altLang="zh-CN" dirty="0">
              <a:effectLst/>
            </a:endParaRPr>
          </a:p>
          <a:p>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信息素养包含信息意识、信息知识、信息能力、信息道德等几个方面。而教师信息素养则是除了信息素养的基本要求外，还需与教育职业及所教学科专业性进行更深层次的融合，主要表现为信息意识、信息获取与加工应用能力、信息道德意识和安全意识以及尤为重要的信息化教学设计能力。</a:t>
            </a:r>
            <a:r>
              <a:rPr lang="zh-CN" altLang="zh-CN" dirty="0">
                <a:effectLst/>
              </a:rPr>
              <a:t> </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2</a:t>
            </a:r>
            <a:r>
              <a:rPr lang="zh-CN" altLang="en-US" dirty="0">
                <a:effectLst/>
              </a:rPr>
              <a:t>、</a:t>
            </a:r>
            <a:r>
              <a:rPr lang="en-US" altLang="zh-CN" sz="1200" kern="1200" dirty="0">
                <a:solidFill>
                  <a:schemeClr val="tx1"/>
                </a:solidFill>
                <a:effectLst/>
                <a:latin typeface="+mn-lt"/>
                <a:ea typeface="+mn-ea"/>
                <a:cs typeface="+mn-cs"/>
              </a:rPr>
              <a:t>2019</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月，教育部印发《关于实施全国中小学教师信息技术应用能力提升工程</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的意见》，明确了在</a:t>
            </a:r>
            <a:r>
              <a:rPr lang="en-US" altLang="zh-CN" sz="1200" kern="1200" dirty="0">
                <a:solidFill>
                  <a:schemeClr val="tx1"/>
                </a:solidFill>
                <a:effectLst/>
                <a:latin typeface="+mn-lt"/>
                <a:ea typeface="+mn-ea"/>
                <a:cs typeface="+mn-cs"/>
              </a:rPr>
              <a:t>2022</a:t>
            </a:r>
            <a:r>
              <a:rPr lang="zh-CN" altLang="zh-CN" sz="1200" kern="1200" dirty="0">
                <a:solidFill>
                  <a:schemeClr val="tx1"/>
                </a:solidFill>
                <a:effectLst/>
                <a:latin typeface="+mn-lt"/>
                <a:ea typeface="+mn-ea"/>
                <a:cs typeface="+mn-cs"/>
              </a:rPr>
              <a:t>年前要建立好教师信息素养发展新机制，持续提升教师信息素养</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2020</a:t>
            </a:r>
            <a:r>
              <a:rPr lang="zh-CN" altLang="zh-CN" sz="1200" kern="1200" dirty="0">
                <a:solidFill>
                  <a:schemeClr val="tx1"/>
                </a:solidFill>
                <a:effectLst/>
                <a:latin typeface="+mn-lt"/>
                <a:ea typeface="+mn-ea"/>
                <a:cs typeface="+mn-cs"/>
              </a:rPr>
              <a:t>年，教育部发布《关于加强新时代乡村教师队伍建设的意见》，提出应该在新技术助推下助力乡村教师研修服务，提升乡村中小学教师信息技术应用能力。</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目前，我国教育信息化建设已经取得一定成效，疫情推动的“停课不停学”也使包括乡村教师在内的多数教师的信息技术应用能力和实践水平有了一定提升。但对于不同地区、不同学段、不同学科的教师之间信息素养水平仍然存在一些差异。</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接下来是关于研究内容的介绍。</a:t>
            </a:r>
            <a:endParaRPr lang="zh-CN" altLang="zh-CN"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4665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从总体上看，目前关于我国乡村教师信息素养的研究主要以培养提升策略以及宏观层面的理论研究为主体。</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从已有文献来看，关于乡村教师信息素养的文献在探究系统性、研究热点和趋势等方面的文献并不多。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本文运用</a:t>
            </a:r>
            <a:r>
              <a:rPr lang="en-US" altLang="zh-CN" sz="1200" kern="1200" dirty="0" err="1">
                <a:solidFill>
                  <a:schemeClr val="tx1"/>
                </a:solidFill>
                <a:effectLst/>
                <a:latin typeface="+mn-lt"/>
                <a:ea typeface="+mn-ea"/>
                <a:cs typeface="+mn-cs"/>
              </a:rPr>
              <a:t>CiteSpace</a:t>
            </a:r>
            <a:r>
              <a:rPr lang="zh-CN" altLang="zh-CN" sz="1200" kern="1200" dirty="0">
                <a:solidFill>
                  <a:schemeClr val="tx1"/>
                </a:solidFill>
                <a:effectLst/>
                <a:latin typeface="+mn-lt"/>
                <a:ea typeface="+mn-ea"/>
                <a:cs typeface="+mn-cs"/>
              </a:rPr>
              <a:t>知识图谱分析技术对</a:t>
            </a:r>
            <a:r>
              <a:rPr lang="en-US" altLang="zh-CN" sz="1200" kern="1200" dirty="0">
                <a:solidFill>
                  <a:schemeClr val="tx1"/>
                </a:solidFill>
                <a:effectLst/>
                <a:latin typeface="+mn-lt"/>
                <a:ea typeface="+mn-ea"/>
                <a:cs typeface="+mn-cs"/>
              </a:rPr>
              <a:t>21</a:t>
            </a:r>
            <a:r>
              <a:rPr lang="zh-CN" altLang="zh-CN" sz="1200" kern="1200" dirty="0">
                <a:solidFill>
                  <a:schemeClr val="tx1"/>
                </a:solidFill>
                <a:effectLst/>
                <a:latin typeface="+mn-lt"/>
                <a:ea typeface="+mn-ea"/>
                <a:cs typeface="+mn-cs"/>
              </a:rPr>
              <a:t>世纪以来我国乡村教师信息素养培育与信息化教学能力发展的相关文献进行定量可视化分析，以期展现我国乡村教师信息素养培养和发展的研究现状，分析未来研究趋势和发展前沿，进而提出研究建议，为我国乡村教师信息素养提升和专业发展提供一定思路。</a:t>
            </a:r>
          </a:p>
          <a:p>
            <a:endParaRPr lang="zh-CN" altLang="en-US" dirty="0"/>
          </a:p>
        </p:txBody>
      </p:sp>
    </p:spTree>
    <p:extLst>
      <p:ext uri="{BB962C8B-B14F-4D97-AF65-F5344CB8AC3E}">
        <p14:creationId xmlns:p14="http://schemas.microsoft.com/office/powerpoint/2010/main" val="266378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sz="1200" kern="1200" dirty="0">
                <a:solidFill>
                  <a:schemeClr val="tx1"/>
                </a:solidFill>
                <a:effectLst/>
                <a:latin typeface="+mn-lt"/>
                <a:ea typeface="+mn-ea"/>
                <a:cs typeface="+mn-cs"/>
              </a:rPr>
              <a:t>本文以中国知网</a:t>
            </a:r>
            <a:r>
              <a:rPr lang="en-US" altLang="zh-CN" sz="1200" kern="1200" dirty="0">
                <a:solidFill>
                  <a:schemeClr val="tx1"/>
                </a:solidFill>
                <a:effectLst/>
                <a:latin typeface="+mn-lt"/>
                <a:ea typeface="+mn-ea"/>
                <a:cs typeface="+mn-cs"/>
              </a:rPr>
              <a:t>(CNKI)</a:t>
            </a:r>
            <a:r>
              <a:rPr lang="zh-CN" altLang="zh-CN" sz="1200" kern="1200" dirty="0">
                <a:solidFill>
                  <a:schemeClr val="tx1"/>
                </a:solidFill>
                <a:effectLst/>
                <a:latin typeface="+mn-lt"/>
                <a:ea typeface="+mn-ea"/>
                <a:cs typeface="+mn-cs"/>
              </a:rPr>
              <a:t>数据库为检索统计工具，按照主题词或关键词</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乡村教师</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信息素养</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或</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乡村教育</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信息化教学能力</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进行检索，时间跨度为所有年份，得到相关文献一共</a:t>
            </a:r>
            <a:r>
              <a:rPr lang="en-US" altLang="zh-CN" sz="1200" kern="1200" dirty="0">
                <a:solidFill>
                  <a:schemeClr val="tx1"/>
                </a:solidFill>
                <a:effectLst/>
                <a:latin typeface="+mn-lt"/>
                <a:ea typeface="+mn-ea"/>
                <a:cs typeface="+mn-cs"/>
              </a:rPr>
              <a:t>457</a:t>
            </a:r>
            <a:r>
              <a:rPr lang="zh-CN" altLang="zh-CN" sz="1200" kern="1200" dirty="0">
                <a:solidFill>
                  <a:schemeClr val="tx1"/>
                </a:solidFill>
                <a:effectLst/>
                <a:latin typeface="+mn-lt"/>
                <a:ea typeface="+mn-ea"/>
                <a:cs typeface="+mn-cs"/>
              </a:rPr>
              <a:t>篇文献。</a:t>
            </a:r>
            <a:r>
              <a:rPr lang="zh-CN" altLang="en-US" sz="1200" kern="1200" dirty="0">
                <a:solidFill>
                  <a:schemeClr val="tx1"/>
                </a:solidFill>
                <a:effectLst/>
                <a:latin typeface="+mn-lt"/>
                <a:ea typeface="+mn-ea"/>
                <a:cs typeface="+mn-cs"/>
              </a:rPr>
              <a:t>经过</a:t>
            </a:r>
            <a:r>
              <a:rPr lang="zh-CN" altLang="zh-CN" sz="1200" kern="1200" dirty="0">
                <a:solidFill>
                  <a:schemeClr val="tx1"/>
                </a:solidFill>
                <a:effectLst/>
                <a:latin typeface="+mn-lt"/>
                <a:ea typeface="+mn-ea"/>
                <a:cs typeface="+mn-cs"/>
              </a:rPr>
              <a:t>数据清洗，剔除部分干扰项，得到相关文献</a:t>
            </a:r>
            <a:r>
              <a:rPr lang="en-US" altLang="zh-CN" sz="1200" kern="1200" dirty="0">
                <a:solidFill>
                  <a:schemeClr val="tx1"/>
                </a:solidFill>
                <a:effectLst/>
                <a:latin typeface="+mn-lt"/>
                <a:ea typeface="+mn-ea"/>
                <a:cs typeface="+mn-cs"/>
              </a:rPr>
              <a:t>237</a:t>
            </a:r>
            <a:r>
              <a:rPr lang="zh-CN" altLang="zh-CN" sz="1200" kern="1200" dirty="0">
                <a:solidFill>
                  <a:schemeClr val="tx1"/>
                </a:solidFill>
                <a:effectLst/>
                <a:latin typeface="+mn-lt"/>
                <a:ea typeface="+mn-ea"/>
                <a:cs typeface="+mn-cs"/>
              </a:rPr>
              <a:t>篇</a:t>
            </a:r>
            <a:r>
              <a:rPr lang="zh-CN" altLang="zh-CN" dirty="0">
                <a:effectLst/>
              </a:rPr>
              <a:t> </a:t>
            </a:r>
            <a:endParaRPr lang="zh-CN" altLang="en-US" dirty="0"/>
          </a:p>
        </p:txBody>
      </p:sp>
    </p:spTree>
    <p:extLst>
      <p:ext uri="{BB962C8B-B14F-4D97-AF65-F5344CB8AC3E}">
        <p14:creationId xmlns:p14="http://schemas.microsoft.com/office/powerpoint/2010/main" val="31696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sz="1200" dirty="0">
                <a:latin typeface="微软雅黑" panose="020B0503020204020204" pitchFamily="34" charset="-122"/>
                <a:ea typeface="微软雅黑" panose="020B0503020204020204" pitchFamily="34" charset="-122"/>
              </a:rPr>
              <a:t>该软件可以通过可视化的手段对关键词、发文量、 发文对象、发文机构等进行分析，最终呈现出科学知识规律、结构和分布情况。</a:t>
            </a:r>
            <a:endParaRPr lang="zh-CN" altLang="en-US" dirty="0"/>
          </a:p>
        </p:txBody>
      </p:sp>
    </p:spTree>
    <p:extLst>
      <p:ext uri="{BB962C8B-B14F-4D97-AF65-F5344CB8AC3E}">
        <p14:creationId xmlns:p14="http://schemas.microsoft.com/office/powerpoint/2010/main" val="270966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科学知识量增长规律与文献增长规律密切相关，因此文献数量的变化是衡量科学知识量的重要指标之一</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检索发现，我国最早出现“乡村教师信息素养”一词的文献是解月光发表于</a:t>
            </a:r>
            <a:r>
              <a:rPr lang="en-US" altLang="zh-CN" sz="1200" kern="1200" dirty="0">
                <a:solidFill>
                  <a:schemeClr val="tx1"/>
                </a:solidFill>
                <a:effectLst/>
                <a:latin typeface="+mn-lt"/>
                <a:ea typeface="+mn-ea"/>
                <a:cs typeface="+mn-cs"/>
              </a:rPr>
              <a:t>2004</a:t>
            </a:r>
            <a:r>
              <a:rPr lang="zh-CN" altLang="zh-CN" sz="1200" kern="1200" dirty="0">
                <a:solidFill>
                  <a:schemeClr val="tx1"/>
                </a:solidFill>
                <a:effectLst/>
                <a:latin typeface="+mn-lt"/>
                <a:ea typeface="+mn-ea"/>
                <a:cs typeface="+mn-cs"/>
              </a:rPr>
              <a:t>年的《农村中小学教师信息素养教育的分析与思考》，形成了对乡村教师信息素养的初步认识。</a:t>
            </a:r>
            <a:r>
              <a:rPr lang="en-US" altLang="zh-CN" sz="1200" kern="1200" dirty="0">
                <a:solidFill>
                  <a:schemeClr val="tx1"/>
                </a:solidFill>
                <a:effectLst/>
                <a:latin typeface="+mn-lt"/>
                <a:ea typeface="+mn-ea"/>
                <a:cs typeface="+mn-cs"/>
              </a:rPr>
              <a:t>2004</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2008</a:t>
            </a:r>
            <a:r>
              <a:rPr lang="zh-CN" altLang="zh-CN" sz="1200" kern="1200" dirty="0">
                <a:solidFill>
                  <a:schemeClr val="tx1"/>
                </a:solidFill>
                <a:effectLst/>
                <a:latin typeface="+mn-lt"/>
                <a:ea typeface="+mn-ea"/>
                <a:cs typeface="+mn-cs"/>
              </a:rPr>
              <a:t>年之间研究热度增长缓慢。从</a:t>
            </a:r>
            <a:r>
              <a:rPr lang="en-US" altLang="zh-CN" sz="1200" kern="1200" dirty="0">
                <a:solidFill>
                  <a:schemeClr val="tx1"/>
                </a:solidFill>
                <a:effectLst/>
                <a:latin typeface="+mn-lt"/>
                <a:ea typeface="+mn-ea"/>
                <a:cs typeface="+mn-cs"/>
              </a:rPr>
              <a:t>2009</a:t>
            </a:r>
            <a:r>
              <a:rPr lang="zh-CN" altLang="zh-CN" sz="1200" kern="1200" dirty="0">
                <a:solidFill>
                  <a:schemeClr val="tx1"/>
                </a:solidFill>
                <a:effectLst/>
                <a:latin typeface="+mn-lt"/>
                <a:ea typeface="+mn-ea"/>
                <a:cs typeface="+mn-cs"/>
              </a:rPr>
              <a:t>年开始，国内关于乡村教师信息素养的研究总体整体呈上升趋势，并在</a:t>
            </a:r>
            <a:r>
              <a:rPr lang="en-US" altLang="zh-CN" sz="1200" kern="1200" dirty="0">
                <a:solidFill>
                  <a:schemeClr val="tx1"/>
                </a:solidFill>
                <a:effectLst/>
                <a:latin typeface="+mn-lt"/>
                <a:ea typeface="+mn-ea"/>
                <a:cs typeface="+mn-cs"/>
              </a:rPr>
              <a:t>2019</a:t>
            </a:r>
            <a:r>
              <a:rPr lang="zh-CN" altLang="zh-CN" sz="1200" kern="1200" dirty="0">
                <a:solidFill>
                  <a:schemeClr val="tx1"/>
                </a:solidFill>
                <a:effectLst/>
                <a:latin typeface="+mn-lt"/>
                <a:ea typeface="+mn-ea"/>
                <a:cs typeface="+mn-cs"/>
              </a:rPr>
              <a:t>年达到了峰值，为</a:t>
            </a:r>
            <a:r>
              <a:rPr lang="en-US" altLang="zh-CN" sz="1200" kern="1200" dirty="0">
                <a:solidFill>
                  <a:schemeClr val="tx1"/>
                </a:solidFill>
                <a:effectLst/>
                <a:latin typeface="+mn-lt"/>
                <a:ea typeface="+mn-ea"/>
                <a:cs typeface="+mn-cs"/>
              </a:rPr>
              <a:t>35</a:t>
            </a:r>
            <a:r>
              <a:rPr lang="zh-CN" altLang="zh-CN" sz="1200" kern="1200" dirty="0">
                <a:solidFill>
                  <a:schemeClr val="tx1"/>
                </a:solidFill>
                <a:effectLst/>
                <a:latin typeface="+mn-lt"/>
                <a:ea typeface="+mn-ea"/>
                <a:cs typeface="+mn-cs"/>
              </a:rPr>
              <a:t>篇。这与教育部于</a:t>
            </a:r>
            <a:r>
              <a:rPr lang="en-US" altLang="zh-CN" sz="1200" kern="1200" dirty="0">
                <a:solidFill>
                  <a:schemeClr val="tx1"/>
                </a:solidFill>
                <a:effectLst/>
                <a:latin typeface="+mn-lt"/>
                <a:ea typeface="+mn-ea"/>
                <a:cs typeface="+mn-cs"/>
              </a:rPr>
              <a:t>2019</a:t>
            </a:r>
            <a:r>
              <a:rPr lang="zh-CN" altLang="zh-CN" sz="1200" kern="1200" dirty="0">
                <a:solidFill>
                  <a:schemeClr val="tx1"/>
                </a:solidFill>
                <a:effectLst/>
                <a:latin typeface="+mn-lt"/>
                <a:ea typeface="+mn-ea"/>
                <a:cs typeface="+mn-cs"/>
              </a:rPr>
              <a:t>年印发的“提升工程</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”有关，在其影响下，国内研究者将视野更多地投向乡村教师信息素养。但在</a:t>
            </a:r>
            <a:r>
              <a:rPr lang="en-US" altLang="zh-CN" sz="1200" kern="1200" dirty="0">
                <a:solidFill>
                  <a:schemeClr val="tx1"/>
                </a:solidFill>
                <a:effectLst/>
                <a:latin typeface="+mn-lt"/>
                <a:ea typeface="+mn-ea"/>
                <a:cs typeface="+mn-cs"/>
              </a:rPr>
              <a:t>2020</a:t>
            </a:r>
            <a:r>
              <a:rPr lang="zh-CN" altLang="zh-CN" sz="1200" kern="1200" dirty="0">
                <a:solidFill>
                  <a:schemeClr val="tx1"/>
                </a:solidFill>
                <a:effectLst/>
                <a:latin typeface="+mn-lt"/>
                <a:ea typeface="+mn-ea"/>
                <a:cs typeface="+mn-cs"/>
              </a:rPr>
              <a:t>年及以后，发文数量呈现出递减趋势，换而言之，</a:t>
            </a:r>
            <a:r>
              <a:rPr lang="en-US" altLang="zh-CN" sz="1200" kern="1200" dirty="0">
                <a:solidFill>
                  <a:schemeClr val="tx1"/>
                </a:solidFill>
                <a:effectLst/>
                <a:latin typeface="+mn-lt"/>
                <a:ea typeface="+mn-ea"/>
                <a:cs typeface="+mn-cs"/>
              </a:rPr>
              <a:t>2020</a:t>
            </a:r>
            <a:r>
              <a:rPr lang="zh-CN" altLang="zh-CN" sz="1200" kern="1200" dirty="0">
                <a:solidFill>
                  <a:schemeClr val="tx1"/>
                </a:solidFill>
                <a:effectLst/>
                <a:latin typeface="+mn-lt"/>
                <a:ea typeface="+mn-ea"/>
                <a:cs typeface="+mn-cs"/>
              </a:rPr>
              <a:t>年之后乡村教师信息素养开始步入更加成熟的时期。在经过爆炸式的大量研究之后，乡村教师信息素养的相关研究已经较为全面，这一时期对于乡村教师信息素养的研究有了更高的要求，创新性方面也需要提高。虽然关于乡村教师信息素养的研究呈现出下降趋势，预测未来对于该领域的研究会深入细化，逐渐有更新的研究切入点和关键词代替，研究更加聚焦且更有针对性，所以关于乡村教师信息素养的研究会相对减少。</a:t>
            </a:r>
            <a:endParaRPr lang="zh-CN" altLang="en-US" dirty="0"/>
          </a:p>
        </p:txBody>
      </p:sp>
    </p:spTree>
    <p:extLst>
      <p:ext uri="{BB962C8B-B14F-4D97-AF65-F5344CB8AC3E}">
        <p14:creationId xmlns:p14="http://schemas.microsoft.com/office/powerpoint/2010/main" val="229816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通过关键词共现可以清晰地展现某个研究领域的热点频词，是进行研究领域热点主题探索的重要手段。利用</a:t>
            </a:r>
            <a:r>
              <a:rPr lang="en-US" altLang="zh-CN" sz="1200" kern="1200" dirty="0" err="1">
                <a:solidFill>
                  <a:schemeClr val="tx1"/>
                </a:solidFill>
                <a:effectLst/>
                <a:latin typeface="+mn-lt"/>
                <a:ea typeface="+mn-ea"/>
                <a:cs typeface="+mn-cs"/>
              </a:rPr>
              <a:t>CiteSpace</a:t>
            </a:r>
            <a:r>
              <a:rPr lang="zh-CN" altLang="zh-CN" sz="1200" kern="1200" dirty="0">
                <a:solidFill>
                  <a:schemeClr val="tx1"/>
                </a:solidFill>
                <a:effectLst/>
                <a:latin typeface="+mn-lt"/>
                <a:ea typeface="+mn-ea"/>
                <a:cs typeface="+mn-cs"/>
              </a:rPr>
              <a:t>软件对关键词进行分析后可以得到关键词共现网络，以此呈现该研究领域的研究热点。</a:t>
            </a:r>
            <a:r>
              <a:rPr lang="zh-CN" altLang="zh-CN" dirty="0">
                <a:effectLst/>
              </a:rPr>
              <a:t> </a:t>
            </a:r>
            <a:endParaRPr lang="en-US" altLang="zh-CN" dirty="0">
              <a:effectLst/>
            </a:endParaRPr>
          </a:p>
          <a:p>
            <a:r>
              <a:rPr lang="zh-CN" altLang="zh-CN" sz="1200" kern="1200" dirty="0">
                <a:solidFill>
                  <a:schemeClr val="tx1"/>
                </a:solidFill>
                <a:effectLst/>
                <a:latin typeface="+mn-lt"/>
                <a:ea typeface="+mn-ea"/>
                <a:cs typeface="+mn-cs"/>
              </a:rPr>
              <a:t>根据图谱，去除本文的研究主题“乡村教师”与“信息素养”后，出现频次较高的关键词依次有：“信息技术”、“信息技术应用能力”、“教育信息化”“提升策略”、“现状”、“对策” 等。从中可以看出，乡村教师信息素养的主要研究热点是与信息技术相结合，强调乡村教师的信息技术应用能力。同时在“教育信息化”的背景下，对乡村教师信息素养的发展现状提出策略。</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118776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为了把握乡村教师信息素养领域相关研究趋势，通过</a:t>
            </a:r>
            <a:r>
              <a:rPr lang="en-US" altLang="zh-CN" sz="1200" kern="1200" dirty="0" err="1">
                <a:solidFill>
                  <a:schemeClr val="tx1"/>
                </a:solidFill>
                <a:effectLst/>
                <a:latin typeface="+mn-lt"/>
                <a:ea typeface="+mn-ea"/>
                <a:cs typeface="+mn-cs"/>
              </a:rPr>
              <a:t>CiteSpace</a:t>
            </a:r>
            <a:r>
              <a:rPr lang="zh-CN" altLang="zh-CN" sz="1200" kern="1200" dirty="0">
                <a:solidFill>
                  <a:schemeClr val="tx1"/>
                </a:solidFill>
                <a:effectLst/>
                <a:latin typeface="+mn-lt"/>
                <a:ea typeface="+mn-ea"/>
                <a:cs typeface="+mn-cs"/>
              </a:rPr>
              <a:t>软件进行关键词的聚类分析从而生成关键词聚类知识图谱</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通过分析关键词聚类知识图谱并去除研究主题，我们可以得出研究主要集中在信息技术、教师信息技术培训、教师专业发展、提升策略几个方面。可以看出对于教师信息素养的提升更多是以教师信息技术培训为主要形式，以教师个人专业发展为主要方向进行教师信息素养提升展开论述。</a:t>
            </a:r>
            <a:r>
              <a:rPr lang="zh-CN" altLang="zh-CN" dirty="0">
                <a:effectLst/>
              </a:rPr>
              <a:t>  </a:t>
            </a:r>
            <a:endParaRPr lang="zh-CN" altLang="en-US" dirty="0"/>
          </a:p>
        </p:txBody>
      </p:sp>
    </p:spTree>
    <p:extLst>
      <p:ext uri="{BB962C8B-B14F-4D97-AF65-F5344CB8AC3E}">
        <p14:creationId xmlns:p14="http://schemas.microsoft.com/office/powerpoint/2010/main" val="38104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研究背景">
    <p:spTree>
      <p:nvGrpSpPr>
        <p:cNvPr id="1" name=""/>
        <p:cNvGrpSpPr/>
        <p:nvPr/>
      </p:nvGrpSpPr>
      <p:grpSpPr>
        <a:xfrm>
          <a:off x="0" y="0"/>
          <a:ext cx="0" cy="0"/>
          <a:chOff x="0" y="0"/>
          <a:chExt cx="0" cy="0"/>
        </a:xfrm>
      </p:grpSpPr>
      <p:sp>
        <p:nvSpPr>
          <p:cNvPr id="8" name="矩形 7"/>
          <p:cNvSpPr/>
          <p:nvPr userDrawn="1"/>
        </p:nvSpPr>
        <p:spPr>
          <a:xfrm>
            <a:off x="0" y="0"/>
            <a:ext cx="12192000" cy="6857999"/>
          </a:xfrm>
          <a:prstGeom prst="rect">
            <a:avLst/>
          </a:prstGeom>
          <a:solidFill>
            <a:srgbClr val="005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57361578"/>
      </p:ext>
    </p:extLst>
  </p:cSld>
  <p:clrMapOvr>
    <a:masterClrMapping/>
  </p:clrMapOvr>
  <p:transition spd="slow"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893EA9-123D-489F-8313-43A8A4AC4565}" type="slidenum">
              <a:rPr lang="zh-CN" altLang="en-US" smtClean="0"/>
              <a:t>‹#›</a:t>
            </a:fld>
            <a:endParaRPr lang="zh-CN" altLang="en-US"/>
          </a:p>
        </p:txBody>
      </p:sp>
    </p:spTree>
  </p:cSld>
  <p:clrMapOvr>
    <a:masterClrMapping/>
  </p:clrMapOvr>
  <p:transition spd="slow"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使用说明">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Tree>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rgbClr val="005198"/>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3997" y="3153254"/>
            <a:ext cx="9144000" cy="813556"/>
          </a:xfrm>
        </p:spPr>
        <p:txBody>
          <a:bodyPr anchor="b">
            <a:noAutofit/>
          </a:bodyPr>
          <a:lstStyle>
            <a:lvl1pPr algn="ctr">
              <a:defRPr sz="5400" b="1">
                <a:solidFill>
                  <a:schemeClr val="bg1"/>
                </a:solidFill>
                <a:latin typeface="微软雅黑" panose="020B0503020204020204" pitchFamily="34" charset="-122"/>
                <a:ea typeface="微软雅黑" panose="020B0503020204020204" pitchFamily="34" charset="-122"/>
              </a:defRPr>
            </a:lvl1pPr>
          </a:lstStyle>
          <a:p>
            <a:r>
              <a:rPr lang="zh-CN" altLang="en-US" dirty="0"/>
              <a:t>开题报告区域</a:t>
            </a:r>
          </a:p>
        </p:txBody>
      </p:sp>
      <p:sp>
        <p:nvSpPr>
          <p:cNvPr id="4" name="日期占位符 3"/>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93EA9-123D-489F-8313-43A8A4AC4565}" type="slidenum">
              <a:rPr lang="zh-CN" altLang="en-US" smtClean="0"/>
              <a:t>‹#›</a:t>
            </a:fld>
            <a:endParaRPr lang="zh-CN" altLang="en-US"/>
          </a:p>
        </p:txBody>
      </p:sp>
      <p:sp>
        <p:nvSpPr>
          <p:cNvPr id="15" name="文本框 14">
            <a:extLst>
              <a:ext uri="{FF2B5EF4-FFF2-40B4-BE49-F238E27FC236}">
                <a16:creationId xmlns:a16="http://schemas.microsoft.com/office/drawing/2014/main" id="{9EDA436D-D9D8-8A4E-0B21-C64C848E2296}"/>
              </a:ext>
            </a:extLst>
          </p:cNvPr>
          <p:cNvSpPr txBox="1"/>
          <p:nvPr userDrawn="1"/>
        </p:nvSpPr>
        <p:spPr>
          <a:xfrm>
            <a:off x="894945" y="992749"/>
            <a:ext cx="10630710" cy="646331"/>
          </a:xfrm>
          <a:prstGeom prst="rect">
            <a:avLst/>
          </a:prstGeom>
          <a:noFill/>
        </p:spPr>
        <p:txBody>
          <a:bodyPr wrap="square">
            <a:spAutoFit/>
          </a:bodyPr>
          <a:lstStyle/>
          <a:p>
            <a:pPr algn="ctr"/>
            <a:r>
              <a:rPr lang="zh-CN" altLang="en-US" sz="3600" b="1" dirty="0">
                <a:solidFill>
                  <a:schemeClr val="bg1"/>
                </a:solidFill>
                <a:effectLst>
                  <a:innerShdw blurRad="63500" dist="50800" dir="8100000">
                    <a:prstClr val="black">
                      <a:alpha val="50000"/>
                    </a:prstClr>
                  </a:innerShdw>
                </a:effectLst>
                <a:latin typeface="Adobe 黑体 Std R" panose="020B0400000000000000" pitchFamily="34" charset="-122"/>
                <a:ea typeface="Adobe 黑体 Std R" panose="020B0400000000000000" pitchFamily="34" charset="-122"/>
              </a:rPr>
              <a:t>中国高等教育学会学习科学研究分会</a:t>
            </a:r>
            <a:r>
              <a:rPr lang="en-US" altLang="zh-CN" sz="3600" b="1" dirty="0">
                <a:solidFill>
                  <a:schemeClr val="bg1"/>
                </a:solidFill>
                <a:effectLst>
                  <a:innerShdw blurRad="63500" dist="50800" dir="8100000">
                    <a:prstClr val="black">
                      <a:alpha val="50000"/>
                    </a:prstClr>
                  </a:innerShdw>
                </a:effectLst>
                <a:latin typeface="Adobe 黑体 Std R" panose="020B0400000000000000" pitchFamily="34" charset="-122"/>
                <a:ea typeface="Adobe 黑体 Std R" panose="020B0400000000000000" pitchFamily="34" charset="-122"/>
              </a:rPr>
              <a:t>2022</a:t>
            </a:r>
            <a:r>
              <a:rPr lang="zh-CN" altLang="en-US" sz="3600" b="1" dirty="0">
                <a:solidFill>
                  <a:schemeClr val="bg1"/>
                </a:solidFill>
                <a:effectLst>
                  <a:innerShdw blurRad="63500" dist="50800" dir="8100000">
                    <a:prstClr val="black">
                      <a:alpha val="50000"/>
                    </a:prstClr>
                  </a:innerShdw>
                </a:effectLst>
                <a:latin typeface="Adobe 黑体 Std R" panose="020B0400000000000000" pitchFamily="34" charset="-122"/>
                <a:ea typeface="Adobe 黑体 Std R" panose="020B0400000000000000" pitchFamily="34" charset="-122"/>
              </a:rPr>
              <a:t>学术年会</a:t>
            </a:r>
          </a:p>
        </p:txBody>
      </p:sp>
      <p:grpSp>
        <p:nvGrpSpPr>
          <p:cNvPr id="16" name="组合 15">
            <a:extLst>
              <a:ext uri="{FF2B5EF4-FFF2-40B4-BE49-F238E27FC236}">
                <a16:creationId xmlns:a16="http://schemas.microsoft.com/office/drawing/2014/main" id="{B57EBA64-B48E-32FA-2737-D938F52235C7}"/>
              </a:ext>
            </a:extLst>
          </p:cNvPr>
          <p:cNvGrpSpPr/>
          <p:nvPr userDrawn="1"/>
        </p:nvGrpSpPr>
        <p:grpSpPr>
          <a:xfrm>
            <a:off x="0" y="4148667"/>
            <a:ext cx="12204700" cy="2728787"/>
            <a:chOff x="0" y="3312958"/>
            <a:chExt cx="12192000" cy="3830792"/>
          </a:xfrm>
          <a:effectLst>
            <a:outerShdw blurRad="50800" dist="38100" dir="13500000" algn="br" rotWithShape="0">
              <a:prstClr val="black">
                <a:alpha val="40000"/>
              </a:prstClr>
            </a:outerShdw>
          </a:effectLst>
        </p:grpSpPr>
        <p:sp>
          <p:nvSpPr>
            <p:cNvPr id="17" name="任意多边形: 形状 16">
              <a:extLst>
                <a:ext uri="{FF2B5EF4-FFF2-40B4-BE49-F238E27FC236}">
                  <a16:creationId xmlns:a16="http://schemas.microsoft.com/office/drawing/2014/main" id="{044201D2-D80A-EFEB-565A-137887455980}"/>
                </a:ext>
              </a:extLst>
            </p:cNvPr>
            <p:cNvSpPr/>
            <p:nvPr/>
          </p:nvSpPr>
          <p:spPr>
            <a:xfrm flipH="1">
              <a:off x="0" y="3312958"/>
              <a:ext cx="12192000" cy="1725442"/>
            </a:xfrm>
            <a:custGeom>
              <a:avLst/>
              <a:gdLst>
                <a:gd name="connsiteX0" fmla="*/ 12192000 w 12192000"/>
                <a:gd name="connsiteY0" fmla="*/ 1085850 h 2432050"/>
                <a:gd name="connsiteX1" fmla="*/ 12192000 w 12192000"/>
                <a:gd name="connsiteY1" fmla="*/ 921385 h 2432050"/>
                <a:gd name="connsiteX2" fmla="*/ 6939915 w 12192000"/>
                <a:gd name="connsiteY2" fmla="*/ 2085975 h 2432050"/>
                <a:gd name="connsiteX3" fmla="*/ 0 w 12192000"/>
                <a:gd name="connsiteY3" fmla="*/ 0 h 2432050"/>
                <a:gd name="connsiteX4" fmla="*/ 0 w 12192000"/>
                <a:gd name="connsiteY4" fmla="*/ 1098550 h 2432050"/>
                <a:gd name="connsiteX5" fmla="*/ 6022975 w 12192000"/>
                <a:gd name="connsiteY5" fmla="*/ 2435860 h 2432050"/>
                <a:gd name="connsiteX6" fmla="*/ 12192000 w 12192000"/>
                <a:gd name="connsiteY6" fmla="*/ 108585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432050">
                  <a:moveTo>
                    <a:pt x="12192000" y="1085850"/>
                  </a:moveTo>
                  <a:lnTo>
                    <a:pt x="12192000" y="921385"/>
                  </a:lnTo>
                  <a:cubicBezTo>
                    <a:pt x="10547985" y="1675765"/>
                    <a:pt x="8780780" y="2085975"/>
                    <a:pt x="6939915" y="2085975"/>
                  </a:cubicBezTo>
                  <a:cubicBezTo>
                    <a:pt x="4451350" y="2085975"/>
                    <a:pt x="2096135" y="1336040"/>
                    <a:pt x="0" y="0"/>
                  </a:cubicBezTo>
                  <a:lnTo>
                    <a:pt x="0" y="1098550"/>
                  </a:lnTo>
                  <a:cubicBezTo>
                    <a:pt x="1849120" y="1959610"/>
                    <a:pt x="3884930" y="2435860"/>
                    <a:pt x="6022975" y="2435860"/>
                  </a:cubicBezTo>
                  <a:cubicBezTo>
                    <a:pt x="8217535" y="2436495"/>
                    <a:pt x="10935335" y="1819275"/>
                    <a:pt x="12192000" y="1085850"/>
                  </a:cubicBezTo>
                  <a:close/>
                </a:path>
              </a:pathLst>
            </a:custGeom>
            <a:solidFill>
              <a:srgbClr val="C0E0EE">
                <a:alpha val="7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黑体" panose="02010609060101010101" pitchFamily="49" charset="-122"/>
                <a:cs typeface="+mn-cs"/>
              </a:endParaRPr>
            </a:p>
          </p:txBody>
        </p:sp>
        <p:sp>
          <p:nvSpPr>
            <p:cNvPr id="18" name="任意多边形: 形状 17">
              <a:extLst>
                <a:ext uri="{FF2B5EF4-FFF2-40B4-BE49-F238E27FC236}">
                  <a16:creationId xmlns:a16="http://schemas.microsoft.com/office/drawing/2014/main" id="{B590333F-617D-78C7-A17E-9534214D41B0}"/>
                </a:ext>
              </a:extLst>
            </p:cNvPr>
            <p:cNvSpPr/>
            <p:nvPr/>
          </p:nvSpPr>
          <p:spPr>
            <a:xfrm flipH="1">
              <a:off x="0" y="4054548"/>
              <a:ext cx="12192000" cy="3089202"/>
            </a:xfrm>
            <a:custGeom>
              <a:avLst/>
              <a:gdLst>
                <a:gd name="connsiteX0" fmla="*/ 12191368 w 12192000"/>
                <a:gd name="connsiteY0" fmla="*/ 0 h 3089202"/>
                <a:gd name="connsiteX1" fmla="*/ 12069968 w 12192000"/>
                <a:gd name="connsiteY1" fmla="*/ 48278 h 3089202"/>
                <a:gd name="connsiteX2" fmla="*/ 6022975 w 12192000"/>
                <a:gd name="connsiteY2" fmla="*/ 957527 h 3089202"/>
                <a:gd name="connsiteX3" fmla="*/ 0 w 12192000"/>
                <a:gd name="connsiteY3" fmla="*/ 8759 h 3089202"/>
                <a:gd name="connsiteX4" fmla="*/ 0 w 12192000"/>
                <a:gd name="connsiteY4" fmla="*/ 3089202 h 3089202"/>
                <a:gd name="connsiteX5" fmla="*/ 12192000 w 12192000"/>
                <a:gd name="connsiteY5" fmla="*/ 3089202 h 3089202"/>
                <a:gd name="connsiteX6" fmla="*/ 12191368 w 12192000"/>
                <a:gd name="connsiteY6" fmla="*/ 0 h 30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089202">
                  <a:moveTo>
                    <a:pt x="12191368" y="0"/>
                  </a:moveTo>
                  <a:lnTo>
                    <a:pt x="12069968" y="48278"/>
                  </a:lnTo>
                  <a:cubicBezTo>
                    <a:pt x="10765984" y="547025"/>
                    <a:pt x="8148955" y="957964"/>
                    <a:pt x="6022975" y="957527"/>
                  </a:cubicBezTo>
                  <a:cubicBezTo>
                    <a:pt x="3884930" y="957527"/>
                    <a:pt x="1849120" y="619647"/>
                    <a:pt x="0" y="8759"/>
                  </a:cubicBezTo>
                  <a:lnTo>
                    <a:pt x="0" y="3089202"/>
                  </a:lnTo>
                  <a:lnTo>
                    <a:pt x="12192000" y="3089202"/>
                  </a:lnTo>
                  <a:lnTo>
                    <a:pt x="12191368" y="0"/>
                  </a:lnTo>
                  <a:close/>
                </a:path>
              </a:pathLst>
            </a:custGeom>
            <a:solidFill>
              <a:schemeClr val="bg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黑体" panose="02010609060101010101" pitchFamily="49" charset="-122"/>
                <a:cs typeface="+mn-cs"/>
              </a:endParaRPr>
            </a:p>
          </p:txBody>
        </p:sp>
      </p:grpSp>
    </p:spTree>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过渡页">
    <p:bg>
      <p:bgPr>
        <a:solidFill>
          <a:srgbClr val="005198"/>
        </a:solidFill>
        <a:effectLst/>
      </p:bgPr>
    </p:bg>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B39749F6-6146-404A-851C-FEE1E35B66E2}"/>
              </a:ext>
            </a:extLst>
          </p:cNvPr>
          <p:cNvSpPr txBox="1"/>
          <p:nvPr userDrawn="1"/>
        </p:nvSpPr>
        <p:spPr>
          <a:xfrm>
            <a:off x="1058239" y="2562155"/>
            <a:ext cx="2512735" cy="2923877"/>
          </a:xfrm>
          <a:prstGeom prst="rect">
            <a:avLst/>
          </a:prstGeom>
          <a:noFill/>
        </p:spPr>
        <p:txBody>
          <a:bodyPr vert="horz" wrap="square" numCol="1">
            <a:spAutoFit/>
          </a:bodyPr>
          <a:lstStyle/>
          <a:p>
            <a:pPr algn="ctr"/>
            <a:r>
              <a:rPr lang="zh-CN" altLang="en-US" sz="7200" b="0" kern="3000" spc="5000" baseline="0" dirty="0">
                <a:solidFill>
                  <a:schemeClr val="bg1"/>
                </a:solidFill>
                <a:effectLst>
                  <a:glow rad="596900">
                    <a:srgbClr val="005198">
                      <a:alpha val="25000"/>
                    </a:srgbClr>
                  </a:glow>
                  <a:innerShdw blurRad="63500" dist="50800" dir="8100000">
                    <a:prstClr val="black">
                      <a:alpha val="50000"/>
                    </a:prstClr>
                  </a:innerShdw>
                </a:effectLst>
                <a:latin typeface="Adobe 黑体 Std R" panose="020B0400000000000000" pitchFamily="34" charset="-122"/>
                <a:ea typeface="Adobe 黑体 Std R" panose="020B0400000000000000" pitchFamily="34" charset="-122"/>
              </a:rPr>
              <a:t>目</a:t>
            </a:r>
            <a:endParaRPr lang="en-US" altLang="zh-CN" sz="4800" b="0" kern="3000" spc="5000" baseline="0" dirty="0">
              <a:solidFill>
                <a:schemeClr val="bg1"/>
              </a:solidFill>
              <a:effectLst>
                <a:glow rad="596900">
                  <a:srgbClr val="005198">
                    <a:alpha val="25000"/>
                  </a:srgbClr>
                </a:glow>
                <a:innerShdw blurRad="63500" dist="50800" dir="8100000">
                  <a:prstClr val="black">
                    <a:alpha val="50000"/>
                  </a:prstClr>
                </a:innerShdw>
              </a:effectLst>
              <a:latin typeface="Adobe 黑体 Std R" panose="020B0400000000000000" pitchFamily="34" charset="-122"/>
              <a:ea typeface="Adobe 黑体 Std R" panose="020B0400000000000000" pitchFamily="34" charset="-122"/>
            </a:endParaRPr>
          </a:p>
          <a:p>
            <a:pPr algn="ctr"/>
            <a:endParaRPr lang="en-US" altLang="zh-CN" sz="4000" b="0" kern="3000" spc="5000" baseline="0" dirty="0">
              <a:solidFill>
                <a:schemeClr val="bg1"/>
              </a:solidFill>
              <a:effectLst>
                <a:glow rad="596900">
                  <a:srgbClr val="005198">
                    <a:alpha val="25000"/>
                  </a:srgbClr>
                </a:glow>
                <a:innerShdw blurRad="63500" dist="50800" dir="8100000">
                  <a:prstClr val="black">
                    <a:alpha val="50000"/>
                  </a:prstClr>
                </a:innerShdw>
              </a:effectLst>
              <a:latin typeface="Adobe 黑体 Std R" panose="020B0400000000000000" pitchFamily="34" charset="-122"/>
              <a:ea typeface="Adobe 黑体 Std R" panose="020B0400000000000000" pitchFamily="34" charset="-122"/>
            </a:endParaRPr>
          </a:p>
          <a:p>
            <a:pPr algn="ctr"/>
            <a:r>
              <a:rPr lang="zh-CN" altLang="en-US" sz="7200" b="0" kern="3000" spc="5000" baseline="0" dirty="0">
                <a:solidFill>
                  <a:schemeClr val="bg1"/>
                </a:solidFill>
                <a:effectLst>
                  <a:glow rad="596900">
                    <a:srgbClr val="005198">
                      <a:alpha val="25000"/>
                    </a:srgbClr>
                  </a:glow>
                  <a:innerShdw blurRad="63500" dist="50800" dir="8100000">
                    <a:prstClr val="black">
                      <a:alpha val="50000"/>
                    </a:prstClr>
                  </a:innerShdw>
                </a:effectLst>
                <a:latin typeface="Adobe 黑体 Std R" panose="020B0400000000000000" pitchFamily="34" charset="-122"/>
                <a:ea typeface="Adobe 黑体 Std R" panose="020B0400000000000000" pitchFamily="34" charset="-122"/>
              </a:rPr>
              <a:t>录</a:t>
            </a:r>
            <a:r>
              <a:rPr lang="en-US" altLang="zh-TW" sz="7200" b="1" kern="3000" spc="5000" baseline="0" dirty="0">
                <a:solidFill>
                  <a:schemeClr val="bg1"/>
                </a:solidFill>
                <a:effectLst>
                  <a:glow rad="596900">
                    <a:srgbClr val="005198">
                      <a:alpha val="25000"/>
                    </a:srgbClr>
                  </a:glow>
                  <a:innerShdw blurRad="63500" dist="50800" dir="8100000">
                    <a:prstClr val="black">
                      <a:alpha val="50000"/>
                    </a:prstClr>
                  </a:innerShdw>
                </a:effectLst>
                <a:latin typeface="Adobe 黑体 Std R" panose="020B0400000000000000" pitchFamily="34" charset="-122"/>
                <a:ea typeface="Adobe 黑体 Std R" panose="020B0400000000000000" pitchFamily="34" charset="-122"/>
              </a:rPr>
              <a:t> </a:t>
            </a:r>
          </a:p>
        </p:txBody>
      </p:sp>
    </p:spTree>
    <p:extLst>
      <p:ext uri="{BB962C8B-B14F-4D97-AF65-F5344CB8AC3E}">
        <p14:creationId xmlns:p14="http://schemas.microsoft.com/office/powerpoint/2010/main" val="3040914541"/>
      </p:ext>
    </p:extLst>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过渡页">
    <p:bg>
      <p:bgPr>
        <a:solidFill>
          <a:srgbClr val="005198">
            <a:alpha val="20000"/>
          </a:srgbClr>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3022222"/>
            <a:ext cx="9144000" cy="813556"/>
          </a:xfrm>
        </p:spPr>
        <p:txBody>
          <a:bodyPr anchor="b">
            <a:noAutofit/>
          </a:bodyPr>
          <a:lstStyle>
            <a:lvl1pPr algn="ctr">
              <a:defRPr sz="5400" b="1">
                <a:solidFill>
                  <a:schemeClr val="bg1"/>
                </a:solidFill>
                <a:latin typeface="微软雅黑" panose="020B0503020204020204" pitchFamily="34" charset="-122"/>
                <a:ea typeface="微软雅黑" panose="020B0503020204020204" pitchFamily="34" charset="-122"/>
              </a:defRPr>
            </a:lvl1pPr>
          </a:lstStyle>
          <a:p>
            <a:r>
              <a:rPr lang="zh-CN" altLang="en-US" dirty="0"/>
              <a:t>开题报告区域</a:t>
            </a:r>
          </a:p>
        </p:txBody>
      </p:sp>
      <p:sp>
        <p:nvSpPr>
          <p:cNvPr id="4" name="日期占位符 3"/>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93EA9-123D-489F-8313-43A8A4AC4565}" type="slidenum">
              <a:rPr lang="zh-CN" altLang="en-US" smtClean="0"/>
              <a:t>‹#›</a:t>
            </a:fld>
            <a:endParaRPr lang="zh-CN" altLang="en-US"/>
          </a:p>
        </p:txBody>
      </p:sp>
      <p:sp>
        <p:nvSpPr>
          <p:cNvPr id="9" name="文本框 8">
            <a:extLst>
              <a:ext uri="{FF2B5EF4-FFF2-40B4-BE49-F238E27FC236}">
                <a16:creationId xmlns:a16="http://schemas.microsoft.com/office/drawing/2014/main" id="{9C5BF503-6BDB-E3D1-9B86-08715F0CDDD0}"/>
              </a:ext>
            </a:extLst>
          </p:cNvPr>
          <p:cNvSpPr txBox="1"/>
          <p:nvPr userDrawn="1"/>
        </p:nvSpPr>
        <p:spPr>
          <a:xfrm>
            <a:off x="502920" y="1119951"/>
            <a:ext cx="11250930"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800" b="1" i="0" u="none" strike="noStrike" kern="1200" cap="none" spc="0" normalizeH="0" baseline="0" noProof="0" dirty="0">
                <a:ln>
                  <a:noFill/>
                </a:ln>
                <a:solidFill>
                  <a:prstClr val="white"/>
                </a:solidFill>
                <a:effectLst>
                  <a:innerShdw blurRad="63500" dist="50800" dir="8100000">
                    <a:prstClr val="black">
                      <a:alpha val="50000"/>
                    </a:prstClr>
                  </a:innerShdw>
                </a:effectLst>
                <a:uLnTx/>
                <a:uFillTx/>
                <a:latin typeface="Adobe 黑体 Std R" panose="020B0400000000000000" pitchFamily="34" charset="-122"/>
                <a:ea typeface="Adobe 黑体 Std R" panose="020B0400000000000000" pitchFamily="34" charset="-122"/>
                <a:cs typeface="+mn-cs"/>
              </a:rPr>
              <a:t>中国高等教育学会学习科学研究分会</a:t>
            </a:r>
            <a:r>
              <a:rPr kumimoji="0" lang="en-US" altLang="zh-CN" sz="3800" b="1" i="0" u="none" strike="noStrike" kern="1200" cap="none" spc="0" normalizeH="0" baseline="0" noProof="0" dirty="0">
                <a:ln>
                  <a:noFill/>
                </a:ln>
                <a:solidFill>
                  <a:prstClr val="white"/>
                </a:solidFill>
                <a:effectLst>
                  <a:innerShdw blurRad="63500" dist="50800" dir="8100000">
                    <a:prstClr val="black">
                      <a:alpha val="50000"/>
                    </a:prstClr>
                  </a:innerShdw>
                </a:effectLst>
                <a:uLnTx/>
                <a:uFillTx/>
                <a:latin typeface="Adobe 黑体 Std R" panose="020B0400000000000000" pitchFamily="34" charset="-122"/>
                <a:ea typeface="Adobe 黑体 Std R" panose="020B0400000000000000" pitchFamily="34" charset="-122"/>
                <a:cs typeface="+mn-cs"/>
              </a:rPr>
              <a:t>2022</a:t>
            </a:r>
            <a:r>
              <a:rPr kumimoji="0" lang="zh-CN" altLang="en-US" sz="3800" b="1" i="0" u="none" strike="noStrike" kern="1200" cap="none" spc="0" normalizeH="0" baseline="0" noProof="0" dirty="0">
                <a:ln>
                  <a:noFill/>
                </a:ln>
                <a:solidFill>
                  <a:prstClr val="white"/>
                </a:solidFill>
                <a:effectLst>
                  <a:innerShdw blurRad="63500" dist="50800" dir="8100000">
                    <a:prstClr val="black">
                      <a:alpha val="50000"/>
                    </a:prstClr>
                  </a:innerShdw>
                </a:effectLst>
                <a:uLnTx/>
                <a:uFillTx/>
                <a:latin typeface="Adobe 黑体 Std R" panose="020B0400000000000000" pitchFamily="34" charset="-122"/>
                <a:ea typeface="Adobe 黑体 Std R" panose="020B0400000000000000" pitchFamily="34" charset="-122"/>
                <a:cs typeface="+mn-cs"/>
              </a:rPr>
              <a:t>学术年会</a:t>
            </a:r>
          </a:p>
        </p:txBody>
      </p:sp>
    </p:spTree>
    <p:extLst>
      <p:ext uri="{BB962C8B-B14F-4D97-AF65-F5344CB8AC3E}">
        <p14:creationId xmlns:p14="http://schemas.microsoft.com/office/powerpoint/2010/main" val="2386325216"/>
      </p:ext>
    </p:extLst>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研究背景">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640569" y="337014"/>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研究背景</a:t>
            </a:r>
          </a:p>
        </p:txBody>
      </p:sp>
      <p:sp>
        <p:nvSpPr>
          <p:cNvPr id="3" name="日期占位符 2"/>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grpSp>
        <p:nvGrpSpPr>
          <p:cNvPr id="19" name="组合 18">
            <a:extLst>
              <a:ext uri="{FF2B5EF4-FFF2-40B4-BE49-F238E27FC236}">
                <a16:creationId xmlns:a16="http://schemas.microsoft.com/office/drawing/2014/main" id="{5B65E603-1D4B-4AA7-ABE8-4C2382D6FD1A}"/>
              </a:ext>
            </a:extLst>
          </p:cNvPr>
          <p:cNvGrpSpPr/>
          <p:nvPr userDrawn="1"/>
        </p:nvGrpSpPr>
        <p:grpSpPr>
          <a:xfrm>
            <a:off x="10479616" y="0"/>
            <a:ext cx="1712383" cy="6858000"/>
            <a:chOff x="10479616" y="0"/>
            <a:chExt cx="1712383" cy="6858000"/>
          </a:xfrm>
          <a:solidFill>
            <a:srgbClr val="005198"/>
          </a:solidFill>
        </p:grpSpPr>
        <p:sp>
          <p:nvSpPr>
            <p:cNvPr id="8" name="矩形 7"/>
            <p:cNvSpPr/>
            <p:nvPr userDrawn="1"/>
          </p:nvSpPr>
          <p:spPr>
            <a:xfrm>
              <a:off x="10616765" y="0"/>
              <a:ext cx="157523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6200000">
              <a:off x="10400553" y="1196661"/>
              <a:ext cx="295275" cy="1371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 name="文本框 10"/>
          <p:cNvSpPr txBox="1"/>
          <p:nvPr userDrawn="1"/>
        </p:nvSpPr>
        <p:spPr>
          <a:xfrm>
            <a:off x="10711051" y="1055727"/>
            <a:ext cx="1386662" cy="400110"/>
          </a:xfrm>
          <a:prstGeom prst="rect">
            <a:avLst/>
          </a:prstGeom>
          <a:noFill/>
        </p:spPr>
        <p:txBody>
          <a:bodyPr wrap="square" rtlCol="0">
            <a:spAutoFit/>
          </a:bodyPr>
          <a:lstStyle/>
          <a:p>
            <a:pPr algn="ctr"/>
            <a:r>
              <a:rPr lang="zh-CN" altLang="en-US" sz="2000" b="1" dirty="0">
                <a:solidFill>
                  <a:schemeClr val="bg1"/>
                </a:solidFill>
                <a:effectLst>
                  <a:outerShdw blurRad="75057" dist="38100" dir="5400000" sy="-20000" rotWithShape="0">
                    <a:prstClr val="black">
                      <a:alpha val="25000"/>
                    </a:prstClr>
                  </a:outerShdw>
                </a:effectLst>
                <a:latin typeface="华文中宋" panose="02010600040101010101" pitchFamily="2" charset="-122"/>
                <a:ea typeface="华文中宋" panose="02010600040101010101" pitchFamily="2" charset="-122"/>
              </a:rPr>
              <a:t>研究背景</a:t>
            </a:r>
          </a:p>
        </p:txBody>
      </p:sp>
      <p:sp>
        <p:nvSpPr>
          <p:cNvPr id="12" name="文本框 11"/>
          <p:cNvSpPr txBox="1"/>
          <p:nvPr userDrawn="1"/>
        </p:nvSpPr>
        <p:spPr>
          <a:xfrm>
            <a:off x="10711051" y="1843773"/>
            <a:ext cx="1386662" cy="400110"/>
          </a:xfrm>
          <a:prstGeom prst="rect">
            <a:avLst/>
          </a:prstGeom>
          <a:noFill/>
          <a:ln>
            <a:noFill/>
          </a:ln>
        </p:spPr>
        <p:txBody>
          <a:bodyPr wrap="square" rtlCol="0">
            <a:spAutoFit/>
          </a:bodyPr>
          <a:lstStyle/>
          <a:p>
            <a:pPr algn="ctr"/>
            <a:r>
              <a:rPr lang="zh-CN" altLang="en-US" sz="2000" dirty="0">
                <a:solidFill>
                  <a:srgbClr val="5695D7"/>
                </a:solidFill>
                <a:latin typeface="华文中宋" panose="02010600040101010101" pitchFamily="2" charset="-122"/>
                <a:ea typeface="华文中宋" panose="02010600040101010101" pitchFamily="2" charset="-122"/>
              </a:rPr>
              <a:t>研究设计</a:t>
            </a:r>
          </a:p>
        </p:txBody>
      </p:sp>
      <p:sp>
        <p:nvSpPr>
          <p:cNvPr id="13" name="文本框 12"/>
          <p:cNvSpPr txBox="1"/>
          <p:nvPr userDrawn="1"/>
        </p:nvSpPr>
        <p:spPr>
          <a:xfrm>
            <a:off x="10711051" y="2631819"/>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研究分析</a:t>
            </a:r>
          </a:p>
        </p:txBody>
      </p:sp>
      <p:sp>
        <p:nvSpPr>
          <p:cNvPr id="14" name="文本框 13"/>
          <p:cNvSpPr txBox="1"/>
          <p:nvPr userDrawn="1"/>
        </p:nvSpPr>
        <p:spPr>
          <a:xfrm>
            <a:off x="10711051" y="3419865"/>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总结展望</a:t>
            </a:r>
          </a:p>
        </p:txBody>
      </p:sp>
      <p:pic>
        <p:nvPicPr>
          <p:cNvPr id="18" name="图片 17">
            <a:extLst>
              <a:ext uri="{FF2B5EF4-FFF2-40B4-BE49-F238E27FC236}">
                <a16:creationId xmlns:a16="http://schemas.microsoft.com/office/drawing/2014/main" id="{12A8636B-0A79-4B49-A356-71D72925C38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511" b="90036" l="9124" r="89973">
                        <a14:foregroundMark x1="50316" y1="9692" x2="50316" y2="9692"/>
                        <a14:foregroundMark x1="9214" y1="43297" x2="9214" y2="43297"/>
                        <a14:foregroundMark x1="55014" y1="51721" x2="55014" y2="51721"/>
                        <a14:foregroundMark x1="45348" y1="51449" x2="45348" y2="51449"/>
                        <a14:foregroundMark x1="46161" y1="90036" x2="46161" y2="90036"/>
                      </a14:backgroundRemoval>
                    </a14:imgEffect>
                  </a14:imgLayer>
                </a14:imgProps>
              </a:ext>
              <a:ext uri="{28A0092B-C50C-407E-A947-70E740481C1C}">
                <a14:useLocalDpi xmlns:a14="http://schemas.microsoft.com/office/drawing/2010/main" val="0"/>
              </a:ext>
            </a:extLst>
          </a:blip>
          <a:stretch>
            <a:fillRect/>
          </a:stretch>
        </p:blipFill>
        <p:spPr>
          <a:xfrm>
            <a:off x="10790719" y="5081538"/>
            <a:ext cx="1227325" cy="1224000"/>
          </a:xfrm>
          <a:prstGeom prst="rect">
            <a:avLst/>
          </a:prstGeom>
          <a:effectLst>
            <a:outerShdw blurRad="76200" dir="18900000" sy="23000" kx="-1200000" algn="bl" rotWithShape="0">
              <a:prstClr val="black">
                <a:alpha val="20000"/>
              </a:prstClr>
            </a:outerShdw>
          </a:effectLst>
        </p:spPr>
      </p:pic>
    </p:spTree>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研究综述">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grpSp>
        <p:nvGrpSpPr>
          <p:cNvPr id="19" name="组合 18">
            <a:extLst>
              <a:ext uri="{FF2B5EF4-FFF2-40B4-BE49-F238E27FC236}">
                <a16:creationId xmlns:a16="http://schemas.microsoft.com/office/drawing/2014/main" id="{5B65E603-1D4B-4AA7-ABE8-4C2382D6FD1A}"/>
              </a:ext>
            </a:extLst>
          </p:cNvPr>
          <p:cNvGrpSpPr/>
          <p:nvPr userDrawn="1"/>
        </p:nvGrpSpPr>
        <p:grpSpPr>
          <a:xfrm>
            <a:off x="10479616" y="0"/>
            <a:ext cx="1712383" cy="6858000"/>
            <a:chOff x="10479616" y="0"/>
            <a:chExt cx="1712383" cy="6858000"/>
          </a:xfrm>
          <a:solidFill>
            <a:srgbClr val="005198"/>
          </a:solidFill>
        </p:grpSpPr>
        <p:sp>
          <p:nvSpPr>
            <p:cNvPr id="8" name="矩形 7"/>
            <p:cNvSpPr/>
            <p:nvPr userDrawn="1"/>
          </p:nvSpPr>
          <p:spPr>
            <a:xfrm>
              <a:off x="10616765" y="0"/>
              <a:ext cx="157523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6200000">
              <a:off x="10400553" y="1989540"/>
              <a:ext cx="295275" cy="1371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1" name="文本框 10"/>
          <p:cNvSpPr txBox="1"/>
          <p:nvPr userDrawn="1"/>
        </p:nvSpPr>
        <p:spPr>
          <a:xfrm>
            <a:off x="10711051" y="1070015"/>
            <a:ext cx="1386662" cy="400110"/>
          </a:xfrm>
          <a:prstGeom prst="rect">
            <a:avLst/>
          </a:prstGeom>
          <a:noFill/>
          <a:ln>
            <a:noFill/>
          </a:ln>
        </p:spPr>
        <p:txBody>
          <a:bodyPr wrap="square" rtlCol="0">
            <a:spAutoFit/>
          </a:bodyPr>
          <a:lstStyle>
            <a:defPPr>
              <a:defRPr lang="zh-CN"/>
            </a:defPPr>
            <a:lvl1pPr lvl="0"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研究背景</a:t>
            </a: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defPPr>
              <a:defRPr lang="zh-CN"/>
            </a:defPPr>
            <a:lvl1pPr algn="ctr">
              <a:defRPr sz="2000" b="1">
                <a:solidFill>
                  <a:schemeClr val="bg1"/>
                </a:solidFill>
                <a:effectLst>
                  <a:outerShdw blurRad="75057" dist="38100" dir="5400000" sy="-20000" rotWithShape="0">
                    <a:prstClr val="black">
                      <a:alpha val="25000"/>
                    </a:prstClr>
                  </a:outerShdw>
                </a:effectLst>
                <a:latin typeface="华文中宋" panose="02010600040101010101" pitchFamily="2" charset="-122"/>
                <a:ea typeface="华文中宋" panose="02010600040101010101" pitchFamily="2" charset="-122"/>
              </a:defRPr>
            </a:lvl1pPr>
          </a:lstStyle>
          <a:p>
            <a:pPr lvl="0"/>
            <a:r>
              <a:rPr lang="zh-CN" altLang="en-US" dirty="0"/>
              <a:t>研究设计</a:t>
            </a:r>
          </a:p>
        </p:txBody>
      </p:sp>
      <p:sp>
        <p:nvSpPr>
          <p:cNvPr id="13" name="文本框 12"/>
          <p:cNvSpPr txBox="1"/>
          <p:nvPr userDrawn="1"/>
        </p:nvSpPr>
        <p:spPr>
          <a:xfrm>
            <a:off x="10711051" y="2646107"/>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研究分析</a:t>
            </a:r>
          </a:p>
        </p:txBody>
      </p:sp>
      <p:sp>
        <p:nvSpPr>
          <p:cNvPr id="14" name="文本框 13"/>
          <p:cNvSpPr txBox="1"/>
          <p:nvPr userDrawn="1"/>
        </p:nvSpPr>
        <p:spPr>
          <a:xfrm>
            <a:off x="10711051" y="3434153"/>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总结展望</a:t>
            </a:r>
          </a:p>
        </p:txBody>
      </p:sp>
      <p:pic>
        <p:nvPicPr>
          <p:cNvPr id="18" name="图片 17">
            <a:extLst>
              <a:ext uri="{FF2B5EF4-FFF2-40B4-BE49-F238E27FC236}">
                <a16:creationId xmlns:a16="http://schemas.microsoft.com/office/drawing/2014/main" id="{12A8636B-0A79-4B49-A356-71D72925C38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511" b="90036" l="9124" r="89973">
                        <a14:foregroundMark x1="50316" y1="9692" x2="50316" y2="9692"/>
                        <a14:foregroundMark x1="9214" y1="43297" x2="9214" y2="43297"/>
                        <a14:foregroundMark x1="55014" y1="51721" x2="55014" y2="51721"/>
                        <a14:foregroundMark x1="45348" y1="51449" x2="45348" y2="51449"/>
                        <a14:foregroundMark x1="46161" y1="90036" x2="46161" y2="90036"/>
                      </a14:backgroundRemoval>
                    </a14:imgEffect>
                  </a14:imgLayer>
                </a14:imgProps>
              </a:ext>
              <a:ext uri="{28A0092B-C50C-407E-A947-70E740481C1C}">
                <a14:useLocalDpi xmlns:a14="http://schemas.microsoft.com/office/drawing/2010/main" val="0"/>
              </a:ext>
            </a:extLst>
          </a:blip>
          <a:stretch>
            <a:fillRect/>
          </a:stretch>
        </p:blipFill>
        <p:spPr>
          <a:xfrm>
            <a:off x="10790719" y="5095826"/>
            <a:ext cx="1227325" cy="1224000"/>
          </a:xfrm>
          <a:prstGeom prst="rect">
            <a:avLst/>
          </a:prstGeom>
          <a:effectLst>
            <a:outerShdw blurRad="76200" dir="18900000" sy="23000" kx="-1200000" algn="bl" rotWithShape="0">
              <a:prstClr val="black">
                <a:alpha val="20000"/>
              </a:prstClr>
            </a:outerShdw>
          </a:effectLst>
        </p:spPr>
      </p:pic>
      <p:sp>
        <p:nvSpPr>
          <p:cNvPr id="16" name="标题 1">
            <a:extLst>
              <a:ext uri="{FF2B5EF4-FFF2-40B4-BE49-F238E27FC236}">
                <a16:creationId xmlns:a16="http://schemas.microsoft.com/office/drawing/2014/main" id="{5BF7E522-CB19-E2B3-1183-45C3F432AB17}"/>
              </a:ext>
            </a:extLst>
          </p:cNvPr>
          <p:cNvSpPr>
            <a:spLocks noGrp="1"/>
          </p:cNvSpPr>
          <p:nvPr>
            <p:ph type="title" hasCustomPrompt="1"/>
          </p:nvPr>
        </p:nvSpPr>
        <p:spPr>
          <a:xfrm>
            <a:off x="2640569" y="337014"/>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研究现状</a:t>
            </a:r>
          </a:p>
        </p:txBody>
      </p:sp>
    </p:spTree>
    <p:extLst>
      <p:ext uri="{BB962C8B-B14F-4D97-AF65-F5344CB8AC3E}">
        <p14:creationId xmlns:p14="http://schemas.microsoft.com/office/powerpoint/2010/main" val="1296885625"/>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研究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grpSp>
        <p:nvGrpSpPr>
          <p:cNvPr id="19" name="组合 18">
            <a:extLst>
              <a:ext uri="{FF2B5EF4-FFF2-40B4-BE49-F238E27FC236}">
                <a16:creationId xmlns:a16="http://schemas.microsoft.com/office/drawing/2014/main" id="{5B65E603-1D4B-4AA7-ABE8-4C2382D6FD1A}"/>
              </a:ext>
            </a:extLst>
          </p:cNvPr>
          <p:cNvGrpSpPr/>
          <p:nvPr userDrawn="1"/>
        </p:nvGrpSpPr>
        <p:grpSpPr>
          <a:xfrm>
            <a:off x="10505244" y="0"/>
            <a:ext cx="1686755" cy="6858000"/>
            <a:chOff x="10505244" y="0"/>
            <a:chExt cx="1686755" cy="6858000"/>
          </a:xfrm>
          <a:solidFill>
            <a:srgbClr val="005198"/>
          </a:solidFill>
        </p:grpSpPr>
        <p:sp>
          <p:nvSpPr>
            <p:cNvPr id="8" name="矩形 7"/>
            <p:cNvSpPr/>
            <p:nvPr userDrawn="1"/>
          </p:nvSpPr>
          <p:spPr>
            <a:xfrm>
              <a:off x="10616765" y="0"/>
              <a:ext cx="157523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6200000">
              <a:off x="10426181" y="2777586"/>
              <a:ext cx="295275" cy="1371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 name="文本框 10"/>
          <p:cNvSpPr txBox="1"/>
          <p:nvPr userDrawn="1"/>
        </p:nvSpPr>
        <p:spPr>
          <a:xfrm>
            <a:off x="10711051" y="1070015"/>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研究背景</a:t>
            </a:r>
          </a:p>
        </p:txBody>
      </p:sp>
      <p:sp>
        <p:nvSpPr>
          <p:cNvPr id="12" name="文本框 11"/>
          <p:cNvSpPr txBox="1"/>
          <p:nvPr userDrawn="1"/>
        </p:nvSpPr>
        <p:spPr>
          <a:xfrm>
            <a:off x="10711051" y="1858061"/>
            <a:ext cx="1386662" cy="400110"/>
          </a:xfrm>
          <a:prstGeom prst="rect">
            <a:avLst/>
          </a:prstGeom>
          <a:noFill/>
          <a:ln>
            <a:noFill/>
          </a:ln>
        </p:spPr>
        <p:txBody>
          <a:bodyPr wrap="square" rtlCol="0">
            <a:spAutoFit/>
          </a:bodyPr>
          <a:lstStyle/>
          <a:p>
            <a:pPr algn="ctr"/>
            <a:r>
              <a:rPr lang="zh-CN" altLang="en-US" sz="2000" dirty="0">
                <a:solidFill>
                  <a:srgbClr val="5695D7"/>
                </a:solidFill>
                <a:latin typeface="华文中宋" panose="02010600040101010101" pitchFamily="2" charset="-122"/>
                <a:ea typeface="华文中宋" panose="02010600040101010101" pitchFamily="2" charset="-122"/>
              </a:rPr>
              <a:t>研究设计</a:t>
            </a: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defPPr>
              <a:defRPr lang="zh-CN"/>
            </a:defPPr>
            <a:lvl1pPr algn="ctr">
              <a:defRPr sz="2000" b="1">
                <a:solidFill>
                  <a:schemeClr val="bg1"/>
                </a:solidFill>
                <a:effectLst>
                  <a:outerShdw blurRad="75057" dist="38100" dir="5400000" sy="-20000" rotWithShape="0">
                    <a:prstClr val="black">
                      <a:alpha val="25000"/>
                    </a:prstClr>
                  </a:outerShdw>
                </a:effectLst>
                <a:latin typeface="华文中宋" panose="02010600040101010101" pitchFamily="2" charset="-122"/>
                <a:ea typeface="华文中宋" panose="02010600040101010101" pitchFamily="2" charset="-122"/>
              </a:defRPr>
            </a:lvl1pPr>
          </a:lstStyle>
          <a:p>
            <a:pPr lvl="0"/>
            <a:r>
              <a:rPr lang="zh-CN" altLang="en-US" dirty="0"/>
              <a:t>研究分析</a:t>
            </a:r>
          </a:p>
        </p:txBody>
      </p:sp>
      <p:sp>
        <p:nvSpPr>
          <p:cNvPr id="14" name="文本框 13"/>
          <p:cNvSpPr txBox="1"/>
          <p:nvPr userDrawn="1"/>
        </p:nvSpPr>
        <p:spPr>
          <a:xfrm>
            <a:off x="10711051" y="3434153"/>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总结展望</a:t>
            </a:r>
          </a:p>
        </p:txBody>
      </p:sp>
      <p:pic>
        <p:nvPicPr>
          <p:cNvPr id="18" name="图片 17">
            <a:extLst>
              <a:ext uri="{FF2B5EF4-FFF2-40B4-BE49-F238E27FC236}">
                <a16:creationId xmlns:a16="http://schemas.microsoft.com/office/drawing/2014/main" id="{12A8636B-0A79-4B49-A356-71D72925C38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511" b="90036" l="9124" r="89973">
                        <a14:foregroundMark x1="50316" y1="9692" x2="50316" y2="9692"/>
                        <a14:foregroundMark x1="9214" y1="43297" x2="9214" y2="43297"/>
                        <a14:foregroundMark x1="55014" y1="51721" x2="55014" y2="51721"/>
                        <a14:foregroundMark x1="45348" y1="51449" x2="45348" y2="51449"/>
                        <a14:foregroundMark x1="46161" y1="90036" x2="46161" y2="90036"/>
                      </a14:backgroundRemoval>
                    </a14:imgEffect>
                  </a14:imgLayer>
                </a14:imgProps>
              </a:ext>
              <a:ext uri="{28A0092B-C50C-407E-A947-70E740481C1C}">
                <a14:useLocalDpi xmlns:a14="http://schemas.microsoft.com/office/drawing/2010/main" val="0"/>
              </a:ext>
            </a:extLst>
          </a:blip>
          <a:stretch>
            <a:fillRect/>
          </a:stretch>
        </p:blipFill>
        <p:spPr>
          <a:xfrm>
            <a:off x="10790719" y="5081538"/>
            <a:ext cx="1227325" cy="1224000"/>
          </a:xfrm>
          <a:prstGeom prst="rect">
            <a:avLst/>
          </a:prstGeom>
          <a:effectLst>
            <a:outerShdw blurRad="76200" dir="18900000" sy="23000" kx="-1200000" algn="bl" rotWithShape="0">
              <a:prstClr val="black">
                <a:alpha val="20000"/>
              </a:prstClr>
            </a:outerShdw>
          </a:effectLst>
        </p:spPr>
      </p:pic>
      <p:sp>
        <p:nvSpPr>
          <p:cNvPr id="16" name="标题 1">
            <a:extLst>
              <a:ext uri="{FF2B5EF4-FFF2-40B4-BE49-F238E27FC236}">
                <a16:creationId xmlns:a16="http://schemas.microsoft.com/office/drawing/2014/main" id="{8B0B2D2C-70CA-DC28-8BEE-3FAD3810B101}"/>
              </a:ext>
            </a:extLst>
          </p:cNvPr>
          <p:cNvSpPr>
            <a:spLocks noGrp="1"/>
          </p:cNvSpPr>
          <p:nvPr>
            <p:ph type="title" hasCustomPrompt="1"/>
          </p:nvPr>
        </p:nvSpPr>
        <p:spPr>
          <a:xfrm>
            <a:off x="2640569" y="337014"/>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教学设计</a:t>
            </a:r>
          </a:p>
        </p:txBody>
      </p:sp>
    </p:spTree>
    <p:extLst>
      <p:ext uri="{BB962C8B-B14F-4D97-AF65-F5344CB8AC3E}">
        <p14:creationId xmlns:p14="http://schemas.microsoft.com/office/powerpoint/2010/main" val="861737992"/>
      </p:ext>
    </p:extLst>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研究方案">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grpSp>
        <p:nvGrpSpPr>
          <p:cNvPr id="19" name="组合 18">
            <a:extLst>
              <a:ext uri="{FF2B5EF4-FFF2-40B4-BE49-F238E27FC236}">
                <a16:creationId xmlns:a16="http://schemas.microsoft.com/office/drawing/2014/main" id="{5B65E603-1D4B-4AA7-ABE8-4C2382D6FD1A}"/>
              </a:ext>
            </a:extLst>
          </p:cNvPr>
          <p:cNvGrpSpPr/>
          <p:nvPr userDrawn="1"/>
        </p:nvGrpSpPr>
        <p:grpSpPr>
          <a:xfrm>
            <a:off x="10481390" y="0"/>
            <a:ext cx="1710609" cy="6858000"/>
            <a:chOff x="10481390" y="0"/>
            <a:chExt cx="1710609" cy="6858000"/>
          </a:xfrm>
          <a:solidFill>
            <a:srgbClr val="005198"/>
          </a:solidFill>
        </p:grpSpPr>
        <p:sp>
          <p:nvSpPr>
            <p:cNvPr id="8" name="矩形 7"/>
            <p:cNvSpPr/>
            <p:nvPr userDrawn="1"/>
          </p:nvSpPr>
          <p:spPr>
            <a:xfrm>
              <a:off x="10616765" y="0"/>
              <a:ext cx="157523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6200000">
              <a:off x="10402327" y="3565632"/>
              <a:ext cx="295275" cy="1371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 name="文本框 10"/>
          <p:cNvSpPr txBox="1"/>
          <p:nvPr userDrawn="1"/>
        </p:nvSpPr>
        <p:spPr>
          <a:xfrm>
            <a:off x="10711051" y="1070015"/>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研究背景</a:t>
            </a:r>
          </a:p>
        </p:txBody>
      </p:sp>
      <p:sp>
        <p:nvSpPr>
          <p:cNvPr id="12" name="文本框 11"/>
          <p:cNvSpPr txBox="1"/>
          <p:nvPr userDrawn="1"/>
        </p:nvSpPr>
        <p:spPr>
          <a:xfrm>
            <a:off x="10711051" y="1858061"/>
            <a:ext cx="1386662" cy="400110"/>
          </a:xfrm>
          <a:prstGeom prst="rect">
            <a:avLst/>
          </a:prstGeom>
          <a:noFill/>
          <a:ln>
            <a:noFill/>
          </a:ln>
        </p:spPr>
        <p:txBody>
          <a:bodyPr wrap="square" rtlCol="0">
            <a:spAutoFit/>
          </a:bodyPr>
          <a:lstStyle/>
          <a:p>
            <a:pPr algn="ctr"/>
            <a:r>
              <a:rPr lang="zh-CN" altLang="en-US" sz="2000" dirty="0">
                <a:solidFill>
                  <a:srgbClr val="5695D7"/>
                </a:solidFill>
                <a:latin typeface="华文中宋" panose="02010600040101010101" pitchFamily="2" charset="-122"/>
                <a:ea typeface="华文中宋" panose="02010600040101010101" pitchFamily="2" charset="-122"/>
              </a:rPr>
              <a:t>研究设计</a:t>
            </a:r>
          </a:p>
        </p:txBody>
      </p:sp>
      <p:sp>
        <p:nvSpPr>
          <p:cNvPr id="13" name="文本框 12"/>
          <p:cNvSpPr txBox="1"/>
          <p:nvPr userDrawn="1"/>
        </p:nvSpPr>
        <p:spPr>
          <a:xfrm>
            <a:off x="10711051" y="2646107"/>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研究分析</a:t>
            </a: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defPPr>
              <a:defRPr lang="zh-CN"/>
            </a:defPPr>
            <a:lvl1pPr algn="ctr">
              <a:defRPr sz="2000" b="1">
                <a:solidFill>
                  <a:schemeClr val="bg1"/>
                </a:solidFill>
                <a:effectLst>
                  <a:outerShdw blurRad="75057" dist="38100" dir="5400000" sy="-20000" rotWithShape="0">
                    <a:prstClr val="black">
                      <a:alpha val="25000"/>
                    </a:prstClr>
                  </a:outerShdw>
                </a:effectLst>
                <a:latin typeface="华文中宋" panose="02010600040101010101" pitchFamily="2" charset="-122"/>
                <a:ea typeface="华文中宋" panose="02010600040101010101" pitchFamily="2" charset="-122"/>
              </a:defRPr>
            </a:lvl1pPr>
          </a:lstStyle>
          <a:p>
            <a:pPr lvl="0"/>
            <a:r>
              <a:rPr lang="zh-CN" altLang="en-US" dirty="0"/>
              <a:t>总结展望</a:t>
            </a:r>
          </a:p>
        </p:txBody>
      </p:sp>
      <p:pic>
        <p:nvPicPr>
          <p:cNvPr id="18" name="图片 17">
            <a:extLst>
              <a:ext uri="{FF2B5EF4-FFF2-40B4-BE49-F238E27FC236}">
                <a16:creationId xmlns:a16="http://schemas.microsoft.com/office/drawing/2014/main" id="{12A8636B-0A79-4B49-A356-71D72925C38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511" b="90036" l="9124" r="89973">
                        <a14:foregroundMark x1="50316" y1="9692" x2="50316" y2="9692"/>
                        <a14:foregroundMark x1="9214" y1="43297" x2="9214" y2="43297"/>
                        <a14:foregroundMark x1="55014" y1="51721" x2="55014" y2="51721"/>
                        <a14:foregroundMark x1="45348" y1="51449" x2="45348" y2="51449"/>
                        <a14:foregroundMark x1="46161" y1="90036" x2="46161" y2="90036"/>
                      </a14:backgroundRemoval>
                    </a14:imgEffect>
                  </a14:imgLayer>
                </a14:imgProps>
              </a:ext>
              <a:ext uri="{28A0092B-C50C-407E-A947-70E740481C1C}">
                <a14:useLocalDpi xmlns:a14="http://schemas.microsoft.com/office/drawing/2010/main" val="0"/>
              </a:ext>
            </a:extLst>
          </a:blip>
          <a:stretch>
            <a:fillRect/>
          </a:stretch>
        </p:blipFill>
        <p:spPr>
          <a:xfrm>
            <a:off x="10790719" y="5067250"/>
            <a:ext cx="1227325" cy="1224000"/>
          </a:xfrm>
          <a:prstGeom prst="rect">
            <a:avLst/>
          </a:prstGeom>
          <a:effectLst>
            <a:outerShdw blurRad="76200" dir="18900000" sy="23000" kx="-1200000" algn="bl" rotWithShape="0">
              <a:prstClr val="black">
                <a:alpha val="20000"/>
              </a:prstClr>
            </a:outerShdw>
          </a:effectLst>
        </p:spPr>
      </p:pic>
      <p:sp>
        <p:nvSpPr>
          <p:cNvPr id="16" name="标题 1">
            <a:extLst>
              <a:ext uri="{FF2B5EF4-FFF2-40B4-BE49-F238E27FC236}">
                <a16:creationId xmlns:a16="http://schemas.microsoft.com/office/drawing/2014/main" id="{8E1400B4-AC05-D9F0-1D0A-751C5F6CC1BD}"/>
              </a:ext>
            </a:extLst>
          </p:cNvPr>
          <p:cNvSpPr>
            <a:spLocks noGrp="1"/>
          </p:cNvSpPr>
          <p:nvPr>
            <p:ph type="title" hasCustomPrompt="1"/>
          </p:nvPr>
        </p:nvSpPr>
        <p:spPr>
          <a:xfrm>
            <a:off x="2640569" y="337014"/>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教学效果</a:t>
            </a:r>
          </a:p>
        </p:txBody>
      </p:sp>
    </p:spTree>
    <p:extLst>
      <p:ext uri="{BB962C8B-B14F-4D97-AF65-F5344CB8AC3E}">
        <p14:creationId xmlns:p14="http://schemas.microsoft.com/office/powerpoint/2010/main" val="762509589"/>
      </p:ext>
    </p:extLst>
  </p:cSld>
  <p:clrMapOvr>
    <a:masterClrMapping/>
  </p:clrMapOvr>
  <p:transition spd="slow"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研究成果">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A0741C5-8F5C-4213-BB69-8C2D02590C1C}" type="datetimeFigureOut">
              <a:rPr lang="zh-CN" altLang="en-US" smtClean="0"/>
              <a:t>2022/11/12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grpSp>
        <p:nvGrpSpPr>
          <p:cNvPr id="19" name="组合 18">
            <a:extLst>
              <a:ext uri="{FF2B5EF4-FFF2-40B4-BE49-F238E27FC236}">
                <a16:creationId xmlns:a16="http://schemas.microsoft.com/office/drawing/2014/main" id="{5B65E603-1D4B-4AA7-ABE8-4C2382D6FD1A}"/>
              </a:ext>
            </a:extLst>
          </p:cNvPr>
          <p:cNvGrpSpPr/>
          <p:nvPr userDrawn="1"/>
        </p:nvGrpSpPr>
        <p:grpSpPr>
          <a:xfrm>
            <a:off x="10497292" y="0"/>
            <a:ext cx="1694707" cy="6858000"/>
            <a:chOff x="10497292" y="0"/>
            <a:chExt cx="1694707" cy="6858000"/>
          </a:xfrm>
          <a:solidFill>
            <a:srgbClr val="005198"/>
          </a:solidFill>
        </p:grpSpPr>
        <p:sp>
          <p:nvSpPr>
            <p:cNvPr id="8" name="矩形 7"/>
            <p:cNvSpPr/>
            <p:nvPr userDrawn="1"/>
          </p:nvSpPr>
          <p:spPr>
            <a:xfrm>
              <a:off x="10616765" y="0"/>
              <a:ext cx="157523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6200000">
              <a:off x="10418229" y="4353678"/>
              <a:ext cx="295275" cy="1371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 name="文本框 10"/>
          <p:cNvSpPr txBox="1"/>
          <p:nvPr userDrawn="1"/>
        </p:nvSpPr>
        <p:spPr>
          <a:xfrm>
            <a:off x="10711051" y="1070015"/>
            <a:ext cx="1386662" cy="400110"/>
          </a:xfrm>
          <a:prstGeom prst="rect">
            <a:avLst/>
          </a:prstGeom>
          <a:noFill/>
          <a:ln>
            <a:noFill/>
          </a:ln>
        </p:spPr>
        <p:txBody>
          <a:bodyPr wrap="square" rtlCol="0">
            <a:spAutoFit/>
          </a:bodyPr>
          <a:lstStyle>
            <a:defPPr>
              <a:defRPr lang="zh-CN"/>
            </a:defPPr>
            <a:lvl1pPr lvl="0"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研究背景</a:t>
            </a:r>
          </a:p>
        </p:txBody>
      </p:sp>
      <p:sp>
        <p:nvSpPr>
          <p:cNvPr id="12" name="文本框 11"/>
          <p:cNvSpPr txBox="1"/>
          <p:nvPr userDrawn="1"/>
        </p:nvSpPr>
        <p:spPr>
          <a:xfrm>
            <a:off x="10711051" y="1858061"/>
            <a:ext cx="1386662" cy="400110"/>
          </a:xfrm>
          <a:prstGeom prst="rect">
            <a:avLst/>
          </a:prstGeom>
          <a:noFill/>
          <a:ln>
            <a:noFill/>
          </a:ln>
        </p:spPr>
        <p:txBody>
          <a:bodyPr wrap="square" rtlCol="0">
            <a:spAutoFit/>
          </a:bodyPr>
          <a:lstStyle/>
          <a:p>
            <a:pPr algn="ctr"/>
            <a:r>
              <a:rPr lang="zh-CN" altLang="en-US" sz="2000" dirty="0">
                <a:solidFill>
                  <a:srgbClr val="5695D7"/>
                </a:solidFill>
                <a:latin typeface="华文中宋" panose="02010600040101010101" pitchFamily="2" charset="-122"/>
                <a:ea typeface="华文中宋" panose="02010600040101010101" pitchFamily="2" charset="-122"/>
              </a:rPr>
              <a:t>研究现状</a:t>
            </a:r>
          </a:p>
        </p:txBody>
      </p:sp>
      <p:sp>
        <p:nvSpPr>
          <p:cNvPr id="13" name="文本框 12"/>
          <p:cNvSpPr txBox="1"/>
          <p:nvPr userDrawn="1"/>
        </p:nvSpPr>
        <p:spPr>
          <a:xfrm>
            <a:off x="10711051" y="2646107"/>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教学设计</a:t>
            </a:r>
          </a:p>
        </p:txBody>
      </p:sp>
      <p:sp>
        <p:nvSpPr>
          <p:cNvPr id="14" name="文本框 13"/>
          <p:cNvSpPr txBox="1"/>
          <p:nvPr userDrawn="1"/>
        </p:nvSpPr>
        <p:spPr>
          <a:xfrm>
            <a:off x="10711051" y="3434153"/>
            <a:ext cx="1386662" cy="400110"/>
          </a:xfrm>
          <a:prstGeom prst="rect">
            <a:avLst/>
          </a:prstGeom>
          <a:noFill/>
          <a:ln>
            <a:noFill/>
          </a:ln>
        </p:spPr>
        <p:txBody>
          <a:bodyPr wrap="square" rtlCol="0">
            <a:spAutoFit/>
          </a:bodyPr>
          <a:lstStyle>
            <a:defPPr>
              <a:defRPr lang="zh-CN"/>
            </a:defPPr>
            <a:lvl1pPr algn="ctr">
              <a:defRPr sz="2000">
                <a:solidFill>
                  <a:srgbClr val="5695D7"/>
                </a:solidFill>
                <a:latin typeface="华文中宋" panose="02010600040101010101" pitchFamily="2" charset="-122"/>
                <a:ea typeface="华文中宋" panose="02010600040101010101" pitchFamily="2" charset="-122"/>
              </a:defRPr>
            </a:lvl1pPr>
          </a:lstStyle>
          <a:p>
            <a:pPr lvl="0"/>
            <a:r>
              <a:rPr lang="zh-CN" altLang="en-US" dirty="0"/>
              <a:t>教学效果</a:t>
            </a: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defPPr>
              <a:defRPr lang="zh-CN"/>
            </a:defPPr>
            <a:lvl1pPr algn="ctr">
              <a:defRPr sz="2000" b="1">
                <a:solidFill>
                  <a:schemeClr val="bg1"/>
                </a:solidFill>
                <a:effectLst>
                  <a:outerShdw blurRad="75057" dist="38100" dir="5400000" sy="-20000" rotWithShape="0">
                    <a:prstClr val="black">
                      <a:alpha val="25000"/>
                    </a:prstClr>
                  </a:outerShdw>
                </a:effectLst>
                <a:latin typeface="华文中宋" panose="02010600040101010101" pitchFamily="2" charset="-122"/>
                <a:ea typeface="华文中宋" panose="02010600040101010101" pitchFamily="2" charset="-122"/>
              </a:defRPr>
            </a:lvl1pPr>
          </a:lstStyle>
          <a:p>
            <a:pPr lvl="0"/>
            <a:r>
              <a:rPr lang="zh-CN" altLang="en-US" dirty="0"/>
              <a:t>总结展望</a:t>
            </a:r>
          </a:p>
        </p:txBody>
      </p:sp>
      <p:pic>
        <p:nvPicPr>
          <p:cNvPr id="18" name="图片 17">
            <a:extLst>
              <a:ext uri="{FF2B5EF4-FFF2-40B4-BE49-F238E27FC236}">
                <a16:creationId xmlns:a16="http://schemas.microsoft.com/office/drawing/2014/main" id="{12A8636B-0A79-4B49-A356-71D72925C38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511" b="90036" l="9124" r="89973">
                        <a14:foregroundMark x1="50316" y1="9692" x2="50316" y2="9692"/>
                        <a14:foregroundMark x1="9214" y1="43297" x2="9214" y2="43297"/>
                        <a14:foregroundMark x1="55014" y1="51721" x2="55014" y2="51721"/>
                        <a14:foregroundMark x1="45348" y1="51449" x2="45348" y2="51449"/>
                        <a14:foregroundMark x1="46161" y1="90036" x2="46161" y2="90036"/>
                      </a14:backgroundRemoval>
                    </a14:imgEffect>
                  </a14:imgLayer>
                </a14:imgProps>
              </a:ext>
              <a:ext uri="{28A0092B-C50C-407E-A947-70E740481C1C}">
                <a14:useLocalDpi xmlns:a14="http://schemas.microsoft.com/office/drawing/2010/main" val="0"/>
              </a:ext>
            </a:extLst>
          </a:blip>
          <a:stretch>
            <a:fillRect/>
          </a:stretch>
        </p:blipFill>
        <p:spPr>
          <a:xfrm>
            <a:off x="10790719" y="5381586"/>
            <a:ext cx="1227325" cy="1224000"/>
          </a:xfrm>
          <a:prstGeom prst="rect">
            <a:avLst/>
          </a:prstGeom>
          <a:effectLst>
            <a:outerShdw blurRad="76200" dir="18900000" sy="23000" kx="-1200000" algn="bl" rotWithShape="0">
              <a:prstClr val="black">
                <a:alpha val="20000"/>
              </a:prstClr>
            </a:outerShdw>
          </a:effectLst>
        </p:spPr>
      </p:pic>
      <p:sp>
        <p:nvSpPr>
          <p:cNvPr id="16" name="标题 1">
            <a:extLst>
              <a:ext uri="{FF2B5EF4-FFF2-40B4-BE49-F238E27FC236}">
                <a16:creationId xmlns:a16="http://schemas.microsoft.com/office/drawing/2014/main" id="{2CF66F89-5323-4C65-9E3E-CBC657946484}"/>
              </a:ext>
            </a:extLst>
          </p:cNvPr>
          <p:cNvSpPr>
            <a:spLocks noGrp="1"/>
          </p:cNvSpPr>
          <p:nvPr>
            <p:ph type="title" hasCustomPrompt="1"/>
          </p:nvPr>
        </p:nvSpPr>
        <p:spPr>
          <a:xfrm>
            <a:off x="2640569" y="337014"/>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总结讨论</a:t>
            </a:r>
          </a:p>
        </p:txBody>
      </p:sp>
    </p:spTree>
    <p:extLst>
      <p:ext uri="{BB962C8B-B14F-4D97-AF65-F5344CB8AC3E}">
        <p14:creationId xmlns:p14="http://schemas.microsoft.com/office/powerpoint/2010/main" val="2248833090"/>
      </p:ext>
    </p:extLst>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741C5-8F5C-4213-BB69-8C2D02590C1C}" type="datetimeFigureOut">
              <a:rPr lang="zh-CN" altLang="en-US" smtClean="0"/>
              <a:t>2022/11/12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93EA9-123D-489F-8313-43A8A4AC45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49" r:id="rId2"/>
    <p:sldLayoutId id="2147483667" r:id="rId3"/>
    <p:sldLayoutId id="2147483666" r:id="rId4"/>
    <p:sldLayoutId id="2147483650" r:id="rId5"/>
    <p:sldLayoutId id="2147483658" r:id="rId6"/>
    <p:sldLayoutId id="2147483659" r:id="rId7"/>
    <p:sldLayoutId id="2147483660" r:id="rId8"/>
    <p:sldLayoutId id="2147483664" r:id="rId9"/>
    <p:sldLayoutId id="2147483656" r:id="rId10"/>
    <p:sldLayoutId id="2147483657" r:id="rId11"/>
  </p:sldLayoutIdLst>
  <p:transition spd="slow" advClick="0" advTm="3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98"/>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D94DB6F6-7442-9B43-5ADF-E2FA3A3EDB58}"/>
              </a:ext>
            </a:extLst>
          </p:cNvPr>
          <p:cNvSpPr/>
          <p:nvPr/>
        </p:nvSpPr>
        <p:spPr>
          <a:xfrm>
            <a:off x="0" y="394760"/>
            <a:ext cx="12192000" cy="6857999"/>
          </a:xfrm>
          <a:prstGeom prst="rect">
            <a:avLst/>
          </a:prstGeom>
          <a:blipFill dpi="0" rotWithShape="1">
            <a:blip r:embed="rId3">
              <a:alphaModFix amt="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a:extLst>
              <a:ext uri="{FF2B5EF4-FFF2-40B4-BE49-F238E27FC236}">
                <a16:creationId xmlns:a16="http://schemas.microsoft.com/office/drawing/2014/main" id="{89F823EF-0721-448F-B5C1-B945375231E6}"/>
              </a:ext>
            </a:extLst>
          </p:cNvPr>
          <p:cNvGrpSpPr/>
          <p:nvPr/>
        </p:nvGrpSpPr>
        <p:grpSpPr>
          <a:xfrm>
            <a:off x="0" y="4148667"/>
            <a:ext cx="12204700" cy="2728787"/>
            <a:chOff x="0" y="3312958"/>
            <a:chExt cx="12192000" cy="3830792"/>
          </a:xfrm>
          <a:effectLst>
            <a:outerShdw blurRad="50800" dist="38100" dir="13500000" algn="br" rotWithShape="0">
              <a:prstClr val="black">
                <a:alpha val="40000"/>
              </a:prstClr>
            </a:outerShdw>
          </a:effectLst>
        </p:grpSpPr>
        <p:sp>
          <p:nvSpPr>
            <p:cNvPr id="23" name="任意多边形: 形状 22">
              <a:extLst>
                <a:ext uri="{FF2B5EF4-FFF2-40B4-BE49-F238E27FC236}">
                  <a16:creationId xmlns:a16="http://schemas.microsoft.com/office/drawing/2014/main" id="{7842A79C-4014-419F-939E-93F9E3B2379D}"/>
                </a:ext>
              </a:extLst>
            </p:cNvPr>
            <p:cNvSpPr/>
            <p:nvPr/>
          </p:nvSpPr>
          <p:spPr>
            <a:xfrm flipH="1">
              <a:off x="0" y="3312958"/>
              <a:ext cx="12192000" cy="1725442"/>
            </a:xfrm>
            <a:custGeom>
              <a:avLst/>
              <a:gdLst>
                <a:gd name="connsiteX0" fmla="*/ 12192000 w 12192000"/>
                <a:gd name="connsiteY0" fmla="*/ 1085850 h 2432050"/>
                <a:gd name="connsiteX1" fmla="*/ 12192000 w 12192000"/>
                <a:gd name="connsiteY1" fmla="*/ 921385 h 2432050"/>
                <a:gd name="connsiteX2" fmla="*/ 6939915 w 12192000"/>
                <a:gd name="connsiteY2" fmla="*/ 2085975 h 2432050"/>
                <a:gd name="connsiteX3" fmla="*/ 0 w 12192000"/>
                <a:gd name="connsiteY3" fmla="*/ 0 h 2432050"/>
                <a:gd name="connsiteX4" fmla="*/ 0 w 12192000"/>
                <a:gd name="connsiteY4" fmla="*/ 1098550 h 2432050"/>
                <a:gd name="connsiteX5" fmla="*/ 6022975 w 12192000"/>
                <a:gd name="connsiteY5" fmla="*/ 2435860 h 2432050"/>
                <a:gd name="connsiteX6" fmla="*/ 12192000 w 12192000"/>
                <a:gd name="connsiteY6" fmla="*/ 108585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432050">
                  <a:moveTo>
                    <a:pt x="12192000" y="1085850"/>
                  </a:moveTo>
                  <a:lnTo>
                    <a:pt x="12192000" y="921385"/>
                  </a:lnTo>
                  <a:cubicBezTo>
                    <a:pt x="10547985" y="1675765"/>
                    <a:pt x="8780780" y="2085975"/>
                    <a:pt x="6939915" y="2085975"/>
                  </a:cubicBezTo>
                  <a:cubicBezTo>
                    <a:pt x="4451350" y="2085975"/>
                    <a:pt x="2096135" y="1336040"/>
                    <a:pt x="0" y="0"/>
                  </a:cubicBezTo>
                  <a:lnTo>
                    <a:pt x="0" y="1098550"/>
                  </a:lnTo>
                  <a:cubicBezTo>
                    <a:pt x="1849120" y="1959610"/>
                    <a:pt x="3884930" y="2435860"/>
                    <a:pt x="6022975" y="2435860"/>
                  </a:cubicBezTo>
                  <a:cubicBezTo>
                    <a:pt x="8217535" y="2436495"/>
                    <a:pt x="10935335" y="1819275"/>
                    <a:pt x="12192000" y="1085850"/>
                  </a:cubicBezTo>
                  <a:close/>
                </a:path>
              </a:pathLst>
            </a:custGeom>
            <a:solidFill>
              <a:srgbClr val="C0E0EE">
                <a:alpha val="7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黑体" panose="02010609060101010101" pitchFamily="49" charset="-122"/>
                <a:cs typeface="+mn-cs"/>
              </a:endParaRPr>
            </a:p>
          </p:txBody>
        </p:sp>
        <p:sp>
          <p:nvSpPr>
            <p:cNvPr id="20" name="任意多边形: 形状 19">
              <a:extLst>
                <a:ext uri="{FF2B5EF4-FFF2-40B4-BE49-F238E27FC236}">
                  <a16:creationId xmlns:a16="http://schemas.microsoft.com/office/drawing/2014/main" id="{0ED815D2-6843-4633-BFAB-D0B4D03CA4A4}"/>
                </a:ext>
              </a:extLst>
            </p:cNvPr>
            <p:cNvSpPr/>
            <p:nvPr/>
          </p:nvSpPr>
          <p:spPr>
            <a:xfrm flipH="1">
              <a:off x="0" y="4054548"/>
              <a:ext cx="12192000" cy="3089202"/>
            </a:xfrm>
            <a:custGeom>
              <a:avLst/>
              <a:gdLst>
                <a:gd name="connsiteX0" fmla="*/ 12191368 w 12192000"/>
                <a:gd name="connsiteY0" fmla="*/ 0 h 3089202"/>
                <a:gd name="connsiteX1" fmla="*/ 12069968 w 12192000"/>
                <a:gd name="connsiteY1" fmla="*/ 48278 h 3089202"/>
                <a:gd name="connsiteX2" fmla="*/ 6022975 w 12192000"/>
                <a:gd name="connsiteY2" fmla="*/ 957527 h 3089202"/>
                <a:gd name="connsiteX3" fmla="*/ 0 w 12192000"/>
                <a:gd name="connsiteY3" fmla="*/ 8759 h 3089202"/>
                <a:gd name="connsiteX4" fmla="*/ 0 w 12192000"/>
                <a:gd name="connsiteY4" fmla="*/ 3089202 h 3089202"/>
                <a:gd name="connsiteX5" fmla="*/ 12192000 w 12192000"/>
                <a:gd name="connsiteY5" fmla="*/ 3089202 h 3089202"/>
                <a:gd name="connsiteX6" fmla="*/ 12191368 w 12192000"/>
                <a:gd name="connsiteY6" fmla="*/ 0 h 30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089202">
                  <a:moveTo>
                    <a:pt x="12191368" y="0"/>
                  </a:moveTo>
                  <a:lnTo>
                    <a:pt x="12069968" y="48278"/>
                  </a:lnTo>
                  <a:cubicBezTo>
                    <a:pt x="10765984" y="547025"/>
                    <a:pt x="8148955" y="957964"/>
                    <a:pt x="6022975" y="957527"/>
                  </a:cubicBezTo>
                  <a:cubicBezTo>
                    <a:pt x="3884930" y="957527"/>
                    <a:pt x="1849120" y="619647"/>
                    <a:pt x="0" y="8759"/>
                  </a:cubicBezTo>
                  <a:lnTo>
                    <a:pt x="0" y="3089202"/>
                  </a:lnTo>
                  <a:lnTo>
                    <a:pt x="12192000" y="3089202"/>
                  </a:lnTo>
                  <a:lnTo>
                    <a:pt x="12191368" y="0"/>
                  </a:lnTo>
                  <a:close/>
                </a:path>
              </a:pathLst>
            </a:custGeom>
            <a:solidFill>
              <a:schemeClr val="bg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黑体" panose="02010609060101010101" pitchFamily="49" charset="-122"/>
                <a:cs typeface="+mn-cs"/>
              </a:endParaRPr>
            </a:p>
          </p:txBody>
        </p:sp>
      </p:grpSp>
      <p:sp>
        <p:nvSpPr>
          <p:cNvPr id="13" name="文本框 12">
            <a:extLst>
              <a:ext uri="{FF2B5EF4-FFF2-40B4-BE49-F238E27FC236}">
                <a16:creationId xmlns:a16="http://schemas.microsoft.com/office/drawing/2014/main" id="{2D333133-B779-4DA1-80BA-DF6BFCB972EA}"/>
              </a:ext>
            </a:extLst>
          </p:cNvPr>
          <p:cNvSpPr txBox="1"/>
          <p:nvPr/>
        </p:nvSpPr>
        <p:spPr>
          <a:xfrm>
            <a:off x="6993468" y="5486049"/>
            <a:ext cx="4627032" cy="977191"/>
          </a:xfrm>
          <a:prstGeom prst="rect">
            <a:avLst/>
          </a:prstGeom>
          <a:noFill/>
        </p:spPr>
        <p:txBody>
          <a:bodyPr wrap="square" numCol="1"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zh-CN" altLang="en-US" sz="2000" dirty="0">
                <a:solidFill>
                  <a:srgbClr val="005198"/>
                </a:solidFill>
                <a:latin typeface="华文行楷" panose="02010800040101010101" pitchFamily="2" charset="-122"/>
                <a:ea typeface="华文行楷" panose="02010800040101010101" pitchFamily="2" charset="-122"/>
                <a:sym typeface="微软雅黑" panose="020B0503020204020204" pitchFamily="34" charset="-122"/>
              </a:rPr>
              <a:t>汇报人 ：</a:t>
            </a:r>
            <a:r>
              <a:rPr kumimoji="0" lang="zh-CN" altLang="en-US" sz="2000" i="0" u="none" strike="noStrike" kern="1200" cap="none" spc="0" normalizeH="0" baseline="0" noProof="0" dirty="0">
                <a:ln>
                  <a:noFill/>
                </a:ln>
                <a:solidFill>
                  <a:srgbClr val="005198"/>
                </a:solidFill>
                <a:effectLst/>
                <a:uLnTx/>
                <a:uFillTx/>
                <a:latin typeface="华文行楷" panose="02010800040101010101" pitchFamily="2" charset="-122"/>
                <a:ea typeface="华文行楷" panose="02010800040101010101" pitchFamily="2" charset="-122"/>
                <a:sym typeface="微软雅黑" panose="020B0503020204020204" pitchFamily="34" charset="-122"/>
              </a:rPr>
              <a:t>郑静怡</a:t>
            </a:r>
            <a:endParaRPr kumimoji="0" lang="en-US" altLang="zh-CN" sz="2000" i="0" u="none" strike="noStrike" kern="1200" cap="none" spc="0" normalizeH="0" baseline="0" noProof="0" dirty="0">
              <a:ln>
                <a:noFill/>
              </a:ln>
              <a:solidFill>
                <a:srgbClr val="005198"/>
              </a:solidFill>
              <a:effectLst/>
              <a:uLnTx/>
              <a:uFillTx/>
              <a:latin typeface="华文行楷" panose="02010800040101010101" pitchFamily="2" charset="-122"/>
              <a:ea typeface="华文行楷" panose="02010800040101010101" pitchFamily="2" charset="-122"/>
              <a:sym typeface="微软雅黑" panose="020B0503020204020204" pitchFamily="34" charset="-122"/>
            </a:endParaRPr>
          </a:p>
          <a:p>
            <a:pPr marL="0" marR="0" lvl="0" indent="0" algn="r" defTabSz="457200" rtl="0" eaLnBrk="1" fontAlgn="auto" latinLnBrk="0" hangingPunct="1">
              <a:lnSpc>
                <a:spcPct val="150000"/>
              </a:lnSpc>
              <a:spcBef>
                <a:spcPts val="0"/>
              </a:spcBef>
              <a:spcAft>
                <a:spcPts val="0"/>
              </a:spcAft>
              <a:buClrTx/>
              <a:buSzTx/>
              <a:buFontTx/>
              <a:buNone/>
              <a:tabLst/>
              <a:defRPr/>
            </a:pPr>
            <a:r>
              <a:rPr lang="zh-CN" altLang="en-US" sz="2000" dirty="0">
                <a:solidFill>
                  <a:srgbClr val="005198"/>
                </a:solidFill>
                <a:latin typeface="华文行楷" panose="02010800040101010101" pitchFamily="2" charset="-122"/>
                <a:ea typeface="华文行楷" panose="02010800040101010101" pitchFamily="2" charset="-122"/>
                <a:sym typeface="微软雅黑" panose="020B0503020204020204" pitchFamily="34" charset="-122"/>
              </a:rPr>
              <a:t>杭州师范大学经亨颐教育学院</a:t>
            </a:r>
          </a:p>
        </p:txBody>
      </p:sp>
      <p:sp>
        <p:nvSpPr>
          <p:cNvPr id="4" name="标题 3">
            <a:extLst>
              <a:ext uri="{FF2B5EF4-FFF2-40B4-BE49-F238E27FC236}">
                <a16:creationId xmlns:a16="http://schemas.microsoft.com/office/drawing/2014/main" id="{E76E64C3-D329-4D65-A5A4-1240482B8B12}"/>
              </a:ext>
            </a:extLst>
          </p:cNvPr>
          <p:cNvSpPr>
            <a:spLocks noGrp="1"/>
          </p:cNvSpPr>
          <p:nvPr>
            <p:ph type="ctrTitle"/>
          </p:nvPr>
        </p:nvSpPr>
        <p:spPr>
          <a:xfrm>
            <a:off x="1111538" y="2753004"/>
            <a:ext cx="9968923" cy="1659791"/>
          </a:xfrm>
        </p:spPr>
        <p:txBody>
          <a:bodyPr>
            <a:noAutofit/>
          </a:bodyPr>
          <a:lstStyle/>
          <a:p>
            <a:pPr>
              <a:lnSpc>
                <a:spcPct val="150000"/>
              </a:lnSpc>
            </a:pPr>
            <a:r>
              <a:rPr lang="zh-CN" altLang="en-US" sz="3200" dirty="0"/>
              <a:t>我国乡村教师信息素养研究热点及趋势</a:t>
            </a:r>
            <a:br>
              <a:rPr lang="zh-CN" altLang="en-US" sz="3600" dirty="0"/>
            </a:br>
            <a:r>
              <a:rPr lang="zh-CN" altLang="en-US" sz="3600" dirty="0"/>
              <a:t>			</a:t>
            </a:r>
            <a:r>
              <a:rPr lang="en-US" altLang="zh-CN" sz="2800" dirty="0"/>
              <a:t>——</a:t>
            </a:r>
            <a:r>
              <a:rPr lang="zh-CN" altLang="en-US" sz="2800" dirty="0"/>
              <a:t>基于</a:t>
            </a:r>
            <a:r>
              <a:rPr lang="en-US" altLang="zh-CN" sz="2800" dirty="0" err="1"/>
              <a:t>CiteSpace</a:t>
            </a:r>
            <a:r>
              <a:rPr lang="zh-CN" altLang="en-US" sz="2800"/>
              <a:t>的知识</a:t>
            </a:r>
            <a:r>
              <a:rPr lang="zh-CN" altLang="en-US" sz="2800" dirty="0"/>
              <a:t>图谱可视化分析</a:t>
            </a:r>
            <a:endParaRPr lang="zh-CN" altLang="en-US" sz="1800" dirty="0"/>
          </a:p>
        </p:txBody>
      </p:sp>
      <p:pic>
        <p:nvPicPr>
          <p:cNvPr id="12" name="图片 11">
            <a:extLst>
              <a:ext uri="{FF2B5EF4-FFF2-40B4-BE49-F238E27FC236}">
                <a16:creationId xmlns:a16="http://schemas.microsoft.com/office/drawing/2014/main" id="{BD0D2652-4EB1-2207-5E27-12C600170B0A}"/>
              </a:ext>
            </a:extLst>
          </p:cNvPr>
          <p:cNvPicPr>
            <a:picLocks noChangeAspect="1"/>
          </p:cNvPicPr>
          <p:nvPr/>
        </p:nvPicPr>
        <p:blipFill>
          <a:blip r:embed="rId4"/>
          <a:stretch>
            <a:fillRect/>
          </a:stretch>
        </p:blipFill>
        <p:spPr>
          <a:xfrm>
            <a:off x="731308" y="5680784"/>
            <a:ext cx="2686050" cy="666750"/>
          </a:xfrm>
          <a:prstGeom prst="rect">
            <a:avLst/>
          </a:prstGeom>
        </p:spPr>
      </p:pic>
    </p:spTree>
    <p:extLst>
      <p:ext uri="{BB962C8B-B14F-4D97-AF65-F5344CB8AC3E}">
        <p14:creationId xmlns:p14="http://schemas.microsoft.com/office/powerpoint/2010/main" val="1826910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224C7ED-5A2C-4D28-9F9C-FCF5EA017650}"/>
              </a:ext>
            </a:extLst>
          </p:cNvPr>
          <p:cNvSpPr txBox="1"/>
          <p:nvPr/>
        </p:nvSpPr>
        <p:spPr>
          <a:xfrm>
            <a:off x="659567" y="2736443"/>
            <a:ext cx="4059390" cy="3412601"/>
          </a:xfrm>
          <a:prstGeom prst="rect">
            <a:avLst/>
          </a:prstGeom>
          <a:noFill/>
        </p:spPr>
        <p:txBody>
          <a:bodyPr wrap="square" rtlCol="0">
            <a:spAutoFit/>
          </a:bodyPr>
          <a:lstStyle/>
          <a:p>
            <a:pPr marL="342900" indent="-342900" algn="just">
              <a:lnSpc>
                <a:spcPct val="150000"/>
              </a:lnSpc>
              <a:spcBef>
                <a:spcPts val="1200"/>
              </a:spcBef>
              <a:buFont typeface="Arial" panose="020B0604020202020204" pitchFamily="34" charset="0"/>
              <a:buChar char="•"/>
            </a:pPr>
            <a:r>
              <a:rPr lang="en-US" altLang="zh-CN" sz="2400" kern="100" dirty="0">
                <a:latin typeface="微软雅黑" panose="020B0503020204020204" pitchFamily="34" charset="-122"/>
                <a:ea typeface="微软雅黑" panose="020B0503020204020204" pitchFamily="34" charset="-122"/>
              </a:rPr>
              <a:t>2004—2008:</a:t>
            </a:r>
            <a:r>
              <a:rPr lang="zh-CN" altLang="en-US" sz="2400" kern="100" dirty="0">
                <a:latin typeface="微软雅黑" panose="020B0503020204020204" pitchFamily="34" charset="-122"/>
                <a:ea typeface="微软雅黑" panose="020B0503020204020204" pitchFamily="34" charset="-122"/>
              </a:rPr>
              <a:t>起步阶段</a:t>
            </a:r>
            <a:endParaRPr lang="en-US" altLang="zh-CN" sz="24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en-US" altLang="zh-CN" sz="2400" kern="100" dirty="0">
                <a:latin typeface="微软雅黑" panose="020B0503020204020204" pitchFamily="34" charset="-122"/>
                <a:ea typeface="微软雅黑" panose="020B0503020204020204" pitchFamily="34" charset="-122"/>
              </a:rPr>
              <a:t>2009—2016:</a:t>
            </a:r>
            <a:r>
              <a:rPr lang="zh-CN" altLang="en-US" sz="2400" kern="100" dirty="0">
                <a:latin typeface="微软雅黑" panose="020B0503020204020204" pitchFamily="34" charset="-122"/>
                <a:ea typeface="微软雅黑" panose="020B0503020204020204" pitchFamily="34" charset="-122"/>
              </a:rPr>
              <a:t>实际问题、</a:t>
            </a:r>
            <a:endParaRPr lang="en-US" altLang="zh-CN" sz="2400" kern="100" dirty="0">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en-US" sz="2400" kern="100" dirty="0">
                <a:latin typeface="微软雅黑" panose="020B0503020204020204" pitchFamily="34" charset="-122"/>
                <a:ea typeface="微软雅黑" panose="020B0503020204020204" pitchFamily="34" charset="-122"/>
              </a:rPr>
              <a:t>                         解决策略</a:t>
            </a:r>
            <a:endParaRPr lang="en-US" altLang="zh-CN" sz="24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en-US" altLang="zh-CN" sz="2400" kern="100" dirty="0">
                <a:latin typeface="微软雅黑" panose="020B0503020204020204" pitchFamily="34" charset="-122"/>
                <a:ea typeface="微软雅黑" panose="020B0503020204020204" pitchFamily="34" charset="-122"/>
              </a:rPr>
              <a:t>2017—2022:</a:t>
            </a:r>
            <a:r>
              <a:rPr lang="zh-CN" altLang="en-US" sz="2400" kern="100" dirty="0">
                <a:latin typeface="微软雅黑" panose="020B0503020204020204" pitchFamily="34" charset="-122"/>
                <a:ea typeface="微软雅黑" panose="020B0503020204020204" pitchFamily="34" charset="-122"/>
              </a:rPr>
              <a:t>实证研究</a:t>
            </a:r>
            <a:endParaRPr lang="en-US" altLang="zh-CN" sz="2400" kern="100" dirty="0">
              <a:latin typeface="微软雅黑" panose="020B0503020204020204" pitchFamily="34" charset="-122"/>
              <a:ea typeface="微软雅黑" panose="020B0503020204020204" pitchFamily="34" charset="-122"/>
            </a:endParaRPr>
          </a:p>
          <a:p>
            <a:pPr algn="just">
              <a:lnSpc>
                <a:spcPct val="150000"/>
              </a:lnSpc>
              <a:spcBef>
                <a:spcPts val="1200"/>
              </a:spcBef>
            </a:pPr>
            <a:r>
              <a:rPr lang="zh-CN" altLang="en-US" sz="2400" kern="100" dirty="0">
                <a:latin typeface="微软雅黑" panose="020B0503020204020204" pitchFamily="34" charset="-122"/>
                <a:ea typeface="微软雅黑" panose="020B0503020204020204" pitchFamily="34" charset="-122"/>
              </a:rPr>
              <a:t>                        因素及措施</a:t>
            </a:r>
            <a:endParaRPr lang="zh-CN" altLang="zh-CN" sz="2400" kern="1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A83ED78-1B64-473B-AFB0-41985802D8B9}"/>
              </a:ext>
            </a:extLst>
          </p:cNvPr>
          <p:cNvSpPr txBox="1"/>
          <p:nvPr/>
        </p:nvSpPr>
        <p:spPr>
          <a:xfrm>
            <a:off x="1843505" y="1585276"/>
            <a:ext cx="6919566" cy="461665"/>
          </a:xfrm>
          <a:prstGeom prst="rect">
            <a:avLst/>
          </a:prstGeom>
          <a:noFill/>
        </p:spPr>
        <p:txBody>
          <a:bodyPr wrap="square" rtlCol="0">
            <a:spAutoFit/>
          </a:bodyPr>
          <a:lstStyle/>
          <a:p>
            <a:pPr algn="ct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研究结果分析</a:t>
            </a:r>
            <a:r>
              <a:rPr lang="en-US" altLang="zh-CN"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a:t>
            </a: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关键词时区图谱</a:t>
            </a:r>
          </a:p>
        </p:txBody>
      </p:sp>
      <p:cxnSp>
        <p:nvCxnSpPr>
          <p:cNvPr id="6" name="直接连接符 5">
            <a:extLst>
              <a:ext uri="{FF2B5EF4-FFF2-40B4-BE49-F238E27FC236}">
                <a16:creationId xmlns:a16="http://schemas.microsoft.com/office/drawing/2014/main" id="{2F2FADBE-3A74-4F60-A259-2021C09EBFD9}"/>
              </a:ext>
            </a:extLst>
          </p:cNvPr>
          <p:cNvCxnSpPr>
            <a:cxnSpLocks/>
          </p:cNvCxnSpPr>
          <p:nvPr/>
        </p:nvCxnSpPr>
        <p:spPr>
          <a:xfrm>
            <a:off x="1843505" y="2143197"/>
            <a:ext cx="6919566" cy="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a16="http://schemas.microsoft.com/office/drawing/2014/main" id="{CDD3FFA0-236D-021B-0EFC-14D852406713}"/>
              </a:ext>
            </a:extLst>
          </p:cNvPr>
          <p:cNvSpPr>
            <a:spLocks noGrp="1"/>
          </p:cNvSpPr>
          <p:nvPr>
            <p:ph type="title" hasCustomPrompt="1"/>
          </p:nvPr>
        </p:nvSpPr>
        <p:spPr>
          <a:xfrm>
            <a:off x="294934" y="414586"/>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研究分析</a:t>
            </a:r>
          </a:p>
        </p:txBody>
      </p:sp>
      <p:sp>
        <p:nvSpPr>
          <p:cNvPr id="8" name="文本框 7">
            <a:extLst>
              <a:ext uri="{FF2B5EF4-FFF2-40B4-BE49-F238E27FC236}">
                <a16:creationId xmlns:a16="http://schemas.microsoft.com/office/drawing/2014/main" id="{2A477F58-C0BC-00F5-3390-F97960A9CEF5}"/>
              </a:ext>
            </a:extLst>
          </p:cNvPr>
          <p:cNvSpPr txBox="1"/>
          <p:nvPr/>
        </p:nvSpPr>
        <p:spPr>
          <a:xfrm>
            <a:off x="5681930" y="5782796"/>
            <a:ext cx="4258504" cy="546753"/>
          </a:xfrm>
          <a:prstGeom prst="rect">
            <a:avLst/>
          </a:prstGeom>
          <a:noFill/>
        </p:spPr>
        <p:txBody>
          <a:bodyPr wrap="square" rtlCol="0">
            <a:spAutoFit/>
          </a:bodyPr>
          <a:lstStyle>
            <a:defPPr>
              <a:defRPr lang="zh-CN"/>
            </a:defPPr>
            <a:lvl1pPr indent="720000" algn="just">
              <a:lnSpc>
                <a:spcPct val="200000"/>
              </a:lnSpc>
              <a:defRPr sz="2000" kern="100">
                <a:latin typeface="微软雅黑" panose="020B0503020204020204" pitchFamily="34" charset="-122"/>
                <a:ea typeface="微软雅黑" panose="020B0503020204020204" pitchFamily="34" charset="-122"/>
              </a:defRPr>
            </a:lvl1pPr>
          </a:lstStyle>
          <a:p>
            <a:r>
              <a:rPr lang="zh-CN" altLang="en-US" sz="1800" dirty="0">
                <a:latin typeface="楷体" panose="02010609060101010101" pitchFamily="49" charset="-122"/>
                <a:ea typeface="楷体" panose="02010609060101010101" pitchFamily="49" charset="-122"/>
              </a:rPr>
              <a:t>关键词时区图谱</a:t>
            </a:r>
          </a:p>
        </p:txBody>
      </p:sp>
      <p:pic>
        <p:nvPicPr>
          <p:cNvPr id="11" name="图片 10">
            <a:extLst>
              <a:ext uri="{FF2B5EF4-FFF2-40B4-BE49-F238E27FC236}">
                <a16:creationId xmlns:a16="http://schemas.microsoft.com/office/drawing/2014/main" id="{1A81F161-26CB-5548-A562-5D143F6F47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25004" y="2659231"/>
            <a:ext cx="4983480" cy="3123565"/>
          </a:xfrm>
          <a:prstGeom prst="rect">
            <a:avLst/>
          </a:prstGeom>
          <a:noFill/>
          <a:ln>
            <a:noFill/>
          </a:ln>
        </p:spPr>
      </p:pic>
    </p:spTree>
    <p:extLst>
      <p:ext uri="{BB962C8B-B14F-4D97-AF65-F5344CB8AC3E}">
        <p14:creationId xmlns:p14="http://schemas.microsoft.com/office/powerpoint/2010/main" val="14593755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A83ED78-1B64-473B-AFB0-41985802D8B9}"/>
              </a:ext>
            </a:extLst>
          </p:cNvPr>
          <p:cNvSpPr txBox="1"/>
          <p:nvPr/>
        </p:nvSpPr>
        <p:spPr>
          <a:xfrm>
            <a:off x="1843505" y="944248"/>
            <a:ext cx="6919566" cy="461665"/>
          </a:xfrm>
          <a:prstGeom prst="rect">
            <a:avLst/>
          </a:prstGeom>
          <a:noFill/>
        </p:spPr>
        <p:txBody>
          <a:bodyPr wrap="square" rtlCol="0">
            <a:spAutoFit/>
          </a:bodyPr>
          <a:lstStyle/>
          <a:p>
            <a:pPr algn="ct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研究主要内容分析</a:t>
            </a:r>
          </a:p>
        </p:txBody>
      </p:sp>
      <p:cxnSp>
        <p:nvCxnSpPr>
          <p:cNvPr id="6" name="直接连接符 5">
            <a:extLst>
              <a:ext uri="{FF2B5EF4-FFF2-40B4-BE49-F238E27FC236}">
                <a16:creationId xmlns:a16="http://schemas.microsoft.com/office/drawing/2014/main" id="{2F2FADBE-3A74-4F60-A259-2021C09EBFD9}"/>
              </a:ext>
            </a:extLst>
          </p:cNvPr>
          <p:cNvCxnSpPr>
            <a:cxnSpLocks/>
          </p:cNvCxnSpPr>
          <p:nvPr/>
        </p:nvCxnSpPr>
        <p:spPr>
          <a:xfrm>
            <a:off x="1843505" y="1502169"/>
            <a:ext cx="6919566" cy="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a16="http://schemas.microsoft.com/office/drawing/2014/main" id="{CDD3FFA0-236D-021B-0EFC-14D852406713}"/>
              </a:ext>
            </a:extLst>
          </p:cNvPr>
          <p:cNvSpPr>
            <a:spLocks noGrp="1"/>
          </p:cNvSpPr>
          <p:nvPr>
            <p:ph type="title" hasCustomPrompt="1"/>
          </p:nvPr>
        </p:nvSpPr>
        <p:spPr>
          <a:xfrm>
            <a:off x="294934" y="414586"/>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研究分析</a:t>
            </a:r>
          </a:p>
        </p:txBody>
      </p:sp>
      <p:sp>
        <p:nvSpPr>
          <p:cNvPr id="11" name="文本框 10">
            <a:extLst>
              <a:ext uri="{FF2B5EF4-FFF2-40B4-BE49-F238E27FC236}">
                <a16:creationId xmlns:a16="http://schemas.microsoft.com/office/drawing/2014/main" id="{9B356D18-4FE5-2E40-94D2-F3888C0F4D81}"/>
              </a:ext>
            </a:extLst>
          </p:cNvPr>
          <p:cNvSpPr txBox="1"/>
          <p:nvPr/>
        </p:nvSpPr>
        <p:spPr>
          <a:xfrm>
            <a:off x="559976" y="1709480"/>
            <a:ext cx="9418909" cy="465460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zh-CN" altLang="en-US" sz="2000" b="1" kern="100" dirty="0">
                <a:latin typeface="微软雅黑" panose="020B0503020204020204" pitchFamily="34" charset="-122"/>
                <a:ea typeface="微软雅黑" panose="020B0503020204020204" pitchFamily="34" charset="-122"/>
              </a:rPr>
              <a:t>乡村教师信息素养现状研究：</a:t>
            </a:r>
            <a:r>
              <a:rPr lang="zh-CN" altLang="en-US" sz="2000" kern="100" dirty="0">
                <a:latin typeface="微软雅黑" panose="020B0503020204020204" pitchFamily="34" charset="-122"/>
                <a:ea typeface="微软雅黑" panose="020B0503020204020204" pitchFamily="34" charset="-122"/>
              </a:rPr>
              <a:t>乡村中小学教师信息素养存在的问题主要在信息意识和知识融合不足、信息技术与教学结合不紧密、信息素养的学习路径单一、信息组织与沟通能力薄弱、教师的社会责任内容模糊 </a:t>
            </a:r>
          </a:p>
          <a:p>
            <a:pPr marL="342900" indent="-342900" algn="just">
              <a:lnSpc>
                <a:spcPct val="150000"/>
              </a:lnSpc>
              <a:buFont typeface="Wingdings" panose="05000000000000000000" pitchFamily="2" charset="2"/>
              <a:buChar char="l"/>
            </a:pPr>
            <a:r>
              <a:rPr lang="zh-CN" altLang="en-US" sz="2000" b="1" kern="100" dirty="0">
                <a:latin typeface="微软雅黑" panose="020B0503020204020204" pitchFamily="34" charset="-122"/>
                <a:ea typeface="微软雅黑" panose="020B0503020204020204" pitchFamily="34" charset="-122"/>
              </a:rPr>
              <a:t>乡村教师信息素养影响因素研究：</a:t>
            </a:r>
            <a:r>
              <a:rPr lang="zh-CN" altLang="en-US" sz="2000" kern="100" dirty="0">
                <a:latin typeface="微软雅黑" panose="020B0503020204020204" pitchFamily="34" charset="-122"/>
                <a:ea typeface="微软雅黑" panose="020B0503020204020204" pitchFamily="34" charset="-122"/>
              </a:rPr>
              <a:t>已有研究大致从教师自身和外部条件两方面进行归因。从</a:t>
            </a:r>
            <a:r>
              <a:rPr lang="zh-CN" altLang="en-US" sz="2000" b="1" kern="100" dirty="0">
                <a:latin typeface="微软雅黑" panose="020B0503020204020204" pitchFamily="34" charset="-122"/>
                <a:ea typeface="微软雅黑" panose="020B0503020204020204" pitchFamily="34" charset="-122"/>
              </a:rPr>
              <a:t>自身条件方面发现</a:t>
            </a:r>
            <a:r>
              <a:rPr lang="zh-CN" altLang="en-US" sz="2000" kern="100" dirty="0">
                <a:latin typeface="微软雅黑" panose="020B0503020204020204" pitchFamily="34" charset="-122"/>
                <a:ea typeface="微软雅黑" panose="020B0503020204020204" pitchFamily="34" charset="-122"/>
              </a:rPr>
              <a:t>教师自身意识观念、教师能力水平及新型教学模式掌握等等。从</a:t>
            </a:r>
            <a:r>
              <a:rPr lang="zh-CN" altLang="en-US" sz="2000" b="1" kern="100" dirty="0">
                <a:latin typeface="微软雅黑" panose="020B0503020204020204" pitchFamily="34" charset="-122"/>
                <a:ea typeface="微软雅黑" panose="020B0503020204020204" pitchFamily="34" charset="-122"/>
              </a:rPr>
              <a:t>外部条件方面</a:t>
            </a:r>
            <a:r>
              <a:rPr lang="zh-CN" altLang="en-US" sz="2000" kern="100" dirty="0">
                <a:latin typeface="微软雅黑" panose="020B0503020204020204" pitchFamily="34" charset="-122"/>
                <a:ea typeface="微软雅黑" panose="020B0503020204020204" pitchFamily="34" charset="-122"/>
              </a:rPr>
              <a:t>主要有学校的信息化建设、乡村文化氛围、基本制度保障的影响等等。 </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pPr>
            <a:r>
              <a:rPr lang="zh-CN" altLang="en-US" sz="2000" b="1" kern="100" dirty="0">
                <a:latin typeface="微软雅黑" panose="020B0503020204020204" pitchFamily="34" charset="-122"/>
                <a:ea typeface="微软雅黑" panose="020B0503020204020204" pitchFamily="34" charset="-122"/>
              </a:rPr>
              <a:t>乡村教师信息素养提升及培养策略研究：</a:t>
            </a:r>
            <a:r>
              <a:rPr lang="zh-CN" altLang="en-US" sz="2000" kern="100" dirty="0">
                <a:latin typeface="微软雅黑" panose="020B0503020204020204" pitchFamily="34" charset="-122"/>
                <a:ea typeface="微软雅黑" panose="020B0503020204020204" pitchFamily="34" charset="-122"/>
              </a:rPr>
              <a:t>聚焦于信息化教学能力的培养提升上。发挥地方师范院校的带动作用，通过财政补助缩小年龄分层问题，完善培训及测评机制，建立教育资源共享体系等 </a:t>
            </a:r>
          </a:p>
        </p:txBody>
      </p:sp>
    </p:spTree>
    <p:extLst>
      <p:ext uri="{BB962C8B-B14F-4D97-AF65-F5344CB8AC3E}">
        <p14:creationId xmlns:p14="http://schemas.microsoft.com/office/powerpoint/2010/main" val="353918081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D5EAF35-57C1-4BEC-80A8-AC9E38347201}"/>
              </a:ext>
            </a:extLst>
          </p:cNvPr>
          <p:cNvSpPr txBox="1"/>
          <p:nvPr/>
        </p:nvSpPr>
        <p:spPr>
          <a:xfrm>
            <a:off x="1843505" y="749294"/>
            <a:ext cx="6919566" cy="584775"/>
          </a:xfrm>
          <a:prstGeom prst="rect">
            <a:avLst/>
          </a:prstGeom>
          <a:noFill/>
        </p:spPr>
        <p:txBody>
          <a:bodyPr wrap="square" rtlCol="0">
            <a:spAutoFit/>
          </a:bodyPr>
          <a:lstStyle/>
          <a:p>
            <a:pPr algn="ctr"/>
            <a:r>
              <a:rPr lang="zh-CN" altLang="en-US" sz="32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研究结论</a:t>
            </a:r>
          </a:p>
        </p:txBody>
      </p:sp>
      <p:cxnSp>
        <p:nvCxnSpPr>
          <p:cNvPr id="5" name="直接连接符 4">
            <a:extLst>
              <a:ext uri="{FF2B5EF4-FFF2-40B4-BE49-F238E27FC236}">
                <a16:creationId xmlns:a16="http://schemas.microsoft.com/office/drawing/2014/main" id="{54F56946-F35A-4104-B1C9-3BB283EF6C7A}"/>
              </a:ext>
            </a:extLst>
          </p:cNvPr>
          <p:cNvCxnSpPr>
            <a:cxnSpLocks/>
          </p:cNvCxnSpPr>
          <p:nvPr/>
        </p:nvCxnSpPr>
        <p:spPr>
          <a:xfrm>
            <a:off x="1843505" y="1474950"/>
            <a:ext cx="6919566" cy="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a16="http://schemas.microsoft.com/office/drawing/2014/main" id="{AEAB6C9C-1031-DC0D-686E-1543FFEC935B}"/>
              </a:ext>
            </a:extLst>
          </p:cNvPr>
          <p:cNvSpPr>
            <a:spLocks noGrp="1"/>
          </p:cNvSpPr>
          <p:nvPr>
            <p:ph type="title" hasCustomPrompt="1"/>
          </p:nvPr>
        </p:nvSpPr>
        <p:spPr>
          <a:xfrm>
            <a:off x="414204" y="323166"/>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总结与展望</a:t>
            </a:r>
          </a:p>
        </p:txBody>
      </p:sp>
      <p:sp>
        <p:nvSpPr>
          <p:cNvPr id="11" name="文本框 10">
            <a:extLst>
              <a:ext uri="{FF2B5EF4-FFF2-40B4-BE49-F238E27FC236}">
                <a16:creationId xmlns:a16="http://schemas.microsoft.com/office/drawing/2014/main" id="{56C80BF0-50A6-5945-8A51-70F4A803D20A}"/>
              </a:ext>
            </a:extLst>
          </p:cNvPr>
          <p:cNvSpPr txBox="1"/>
          <p:nvPr/>
        </p:nvSpPr>
        <p:spPr>
          <a:xfrm>
            <a:off x="221226" y="1708422"/>
            <a:ext cx="9757659" cy="419839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zh-CN" altLang="en-US" kern="100" dirty="0">
                <a:latin typeface="微软雅黑" panose="020B0503020204020204" pitchFamily="34" charset="-122"/>
                <a:ea typeface="微软雅黑" panose="020B0503020204020204" pitchFamily="34" charset="-122"/>
              </a:rPr>
              <a:t>从研究热点来看，研究都普遍趋于表面现状，关注点普遍集中在乡村信息技术教师的困境、归因、对策及提升路径，少部分研究结合学科开展研究，对于其背后的体系及价值意义以及更深层次的意识、道德层面的研究较为缺乏。</a:t>
            </a:r>
            <a:endParaRPr lang="en-US" altLang="zh-CN" kern="1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pPr>
            <a:r>
              <a:rPr lang="zh-CN" altLang="en-US" kern="100" dirty="0">
                <a:latin typeface="微软雅黑" panose="020B0503020204020204" pitchFamily="34" charset="-122"/>
                <a:ea typeface="微软雅黑" panose="020B0503020204020204" pitchFamily="34" charset="-122"/>
              </a:rPr>
              <a:t>从研究热点演化来看，研究逐渐从早期仅对于信息技术应用能力的关注转向如何将技术更好地应用于提升乡村教师信息素养。但对于结构、评价等方面的研究相对来说还不够系统和精细。目前在素养内的研究还较为割裂，主要集中于信息技术应用能力，忽视了信息意识、信息道德等信息素养的其他重要方面的研究。同时在评价体系方面还不够完善。 </a:t>
            </a:r>
            <a:endParaRPr lang="en-US" altLang="zh-CN" kern="1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pPr>
            <a:r>
              <a:rPr lang="zh-CN" altLang="en-US" kern="100" dirty="0">
                <a:latin typeface="微软雅黑" panose="020B0503020204020204" pitchFamily="34" charset="-122"/>
                <a:ea typeface="微软雅黑" panose="020B0503020204020204" pitchFamily="34" charset="-122"/>
              </a:rPr>
              <a:t>从研究焦点发展趋势来看，未来对于乡村教师信息素养的研究可以展开更加精细化的研究，一方面针从评价机制和培训体系、乡村和城市教师的差异化开展对应研究，另一方面可以从学生角度入手，同时更加重视乡村教师在信息道德和信息意识层面的信息素养培养。</a:t>
            </a:r>
          </a:p>
        </p:txBody>
      </p:sp>
    </p:spTree>
    <p:extLst>
      <p:ext uri="{BB962C8B-B14F-4D97-AF65-F5344CB8AC3E}">
        <p14:creationId xmlns:p14="http://schemas.microsoft.com/office/powerpoint/2010/main" val="19105618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D5EAF35-57C1-4BEC-80A8-AC9E38347201}"/>
              </a:ext>
            </a:extLst>
          </p:cNvPr>
          <p:cNvSpPr txBox="1"/>
          <p:nvPr/>
        </p:nvSpPr>
        <p:spPr>
          <a:xfrm>
            <a:off x="1843505" y="1417541"/>
            <a:ext cx="6919566" cy="584775"/>
          </a:xfrm>
          <a:prstGeom prst="rect">
            <a:avLst/>
          </a:prstGeom>
          <a:noFill/>
        </p:spPr>
        <p:txBody>
          <a:bodyPr wrap="square" rtlCol="0">
            <a:spAutoFit/>
          </a:bodyPr>
          <a:lstStyle/>
          <a:p>
            <a:pPr algn="ctr"/>
            <a:r>
              <a:rPr lang="zh-CN" altLang="en-US" sz="32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研究展望</a:t>
            </a:r>
          </a:p>
        </p:txBody>
      </p:sp>
      <p:cxnSp>
        <p:nvCxnSpPr>
          <p:cNvPr id="5" name="直接连接符 4">
            <a:extLst>
              <a:ext uri="{FF2B5EF4-FFF2-40B4-BE49-F238E27FC236}">
                <a16:creationId xmlns:a16="http://schemas.microsoft.com/office/drawing/2014/main" id="{54F56946-F35A-4104-B1C9-3BB283EF6C7A}"/>
              </a:ext>
            </a:extLst>
          </p:cNvPr>
          <p:cNvCxnSpPr>
            <a:cxnSpLocks/>
          </p:cNvCxnSpPr>
          <p:nvPr/>
        </p:nvCxnSpPr>
        <p:spPr>
          <a:xfrm>
            <a:off x="1843505" y="2143197"/>
            <a:ext cx="6919566" cy="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标题 1">
            <a:extLst>
              <a:ext uri="{FF2B5EF4-FFF2-40B4-BE49-F238E27FC236}">
                <a16:creationId xmlns:a16="http://schemas.microsoft.com/office/drawing/2014/main" id="{AEAB6C9C-1031-DC0D-686E-1543FFEC935B}"/>
              </a:ext>
            </a:extLst>
          </p:cNvPr>
          <p:cNvSpPr>
            <a:spLocks noGrp="1"/>
          </p:cNvSpPr>
          <p:nvPr>
            <p:ph type="title" hasCustomPrompt="1"/>
          </p:nvPr>
        </p:nvSpPr>
        <p:spPr>
          <a:xfrm>
            <a:off x="414204" y="323166"/>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总结与展望</a:t>
            </a:r>
          </a:p>
        </p:txBody>
      </p:sp>
      <p:sp>
        <p:nvSpPr>
          <p:cNvPr id="11" name="文本框 10">
            <a:extLst>
              <a:ext uri="{FF2B5EF4-FFF2-40B4-BE49-F238E27FC236}">
                <a16:creationId xmlns:a16="http://schemas.microsoft.com/office/drawing/2014/main" id="{62FF1503-9A94-7E46-946C-5C085C7556E0}"/>
              </a:ext>
            </a:extLst>
          </p:cNvPr>
          <p:cNvSpPr txBox="1"/>
          <p:nvPr/>
        </p:nvSpPr>
        <p:spPr>
          <a:xfrm>
            <a:off x="2051276" y="2903915"/>
            <a:ext cx="9418908" cy="224305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zh-CN" altLang="en-US" sz="2400" kern="100" dirty="0">
                <a:latin typeface="微软雅黑" panose="020B0503020204020204" pitchFamily="34" charset="-122"/>
                <a:ea typeface="微软雅黑" panose="020B0503020204020204" pitchFamily="34" charset="-122"/>
              </a:rPr>
              <a:t>人工智能技术赋能乡村教师信息素养发展。</a:t>
            </a:r>
            <a:endParaRPr lang="en-US" altLang="zh-CN" sz="2400" kern="1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pPr>
            <a:r>
              <a:rPr lang="zh-CN" altLang="en-US" sz="2400" kern="100" dirty="0">
                <a:latin typeface="微软雅黑" panose="020B0503020204020204" pitchFamily="34" charset="-122"/>
                <a:ea typeface="微软雅黑" panose="020B0503020204020204" pitchFamily="34" charset="-122"/>
              </a:rPr>
              <a:t>激发乡村教师信息素养自我发展意愿。</a:t>
            </a:r>
            <a:endParaRPr lang="en-US" altLang="zh-CN" sz="2400" kern="1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pPr>
            <a:r>
              <a:rPr lang="zh-CN" altLang="en-US" sz="2400" kern="100" dirty="0">
                <a:latin typeface="微软雅黑" panose="020B0503020204020204" pitchFamily="34" charset="-122"/>
                <a:ea typeface="微软雅黑" panose="020B0503020204020204" pitchFamily="34" charset="-122"/>
              </a:rPr>
              <a:t>开发乡村教师信息素养提升课程 。</a:t>
            </a:r>
            <a:endParaRPr lang="en-US" altLang="zh-CN" sz="2400" kern="1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pPr>
            <a:endParaRPr lang="zh-CN" altLang="en-US" sz="2400" kern="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30805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198"/>
        </a:solidFill>
        <a:effectLst/>
      </p:bgPr>
    </p:bg>
    <p:spTree>
      <p:nvGrpSpPr>
        <p:cNvPr id="1" name=""/>
        <p:cNvGrpSpPr/>
        <p:nvPr/>
      </p:nvGrpSpPr>
      <p:grpSpPr>
        <a:xfrm>
          <a:off x="0" y="0"/>
          <a:ext cx="0" cy="0"/>
          <a:chOff x="0" y="0"/>
          <a:chExt cx="0" cy="0"/>
        </a:xfrm>
      </p:grpSpPr>
      <p:sp>
        <p:nvSpPr>
          <p:cNvPr id="30" name="文本框 29"/>
          <p:cNvSpPr txBox="1"/>
          <p:nvPr/>
        </p:nvSpPr>
        <p:spPr>
          <a:xfrm>
            <a:off x="2408873" y="2853055"/>
            <a:ext cx="7372350" cy="1107996"/>
          </a:xfrm>
          <a:prstGeom prst="rect">
            <a:avLst/>
          </a:prstGeom>
          <a:noFill/>
        </p:spPr>
        <p:txBody>
          <a:bodyPr wrap="square" rtlCol="0">
            <a:spAutoFit/>
          </a:bodyPr>
          <a:lstStyle/>
          <a:p>
            <a:pPr algn="ctr"/>
            <a:r>
              <a:rPr lang="zh-CN" altLang="en-US" sz="6600" dirty="0">
                <a:solidFill>
                  <a:schemeClr val="bg1"/>
                </a:solidFill>
                <a:latin typeface="华文行楷" panose="02010800040101010101" pitchFamily="2" charset="-122"/>
                <a:ea typeface="华文行楷" panose="02010800040101010101" pitchFamily="2" charset="-122"/>
              </a:rPr>
              <a:t>感谢您的观看</a:t>
            </a:r>
          </a:p>
        </p:txBody>
      </p:sp>
      <p:grpSp>
        <p:nvGrpSpPr>
          <p:cNvPr id="35" name="组合 34">
            <a:extLst>
              <a:ext uri="{FF2B5EF4-FFF2-40B4-BE49-F238E27FC236}">
                <a16:creationId xmlns:a16="http://schemas.microsoft.com/office/drawing/2014/main" id="{C2DFF46C-F8D1-421A-A59E-2E10C5081205}"/>
              </a:ext>
            </a:extLst>
          </p:cNvPr>
          <p:cNvGrpSpPr/>
          <p:nvPr/>
        </p:nvGrpSpPr>
        <p:grpSpPr>
          <a:xfrm>
            <a:off x="0" y="4419600"/>
            <a:ext cx="12204700" cy="2438399"/>
            <a:chOff x="0" y="3312958"/>
            <a:chExt cx="12192000" cy="3830792"/>
          </a:xfrm>
          <a:effectLst>
            <a:outerShdw blurRad="50800" dist="38100" dir="13500000" algn="br" rotWithShape="0">
              <a:prstClr val="black">
                <a:alpha val="40000"/>
              </a:prstClr>
            </a:outerShdw>
          </a:effectLst>
        </p:grpSpPr>
        <p:sp>
          <p:nvSpPr>
            <p:cNvPr id="41" name="任意多边形: 形状 40">
              <a:extLst>
                <a:ext uri="{FF2B5EF4-FFF2-40B4-BE49-F238E27FC236}">
                  <a16:creationId xmlns:a16="http://schemas.microsoft.com/office/drawing/2014/main" id="{8355DD33-9E79-4808-A331-D84D32A06C4A}"/>
                </a:ext>
              </a:extLst>
            </p:cNvPr>
            <p:cNvSpPr/>
            <p:nvPr/>
          </p:nvSpPr>
          <p:spPr>
            <a:xfrm flipH="1">
              <a:off x="0" y="3312958"/>
              <a:ext cx="12192000" cy="1725442"/>
            </a:xfrm>
            <a:custGeom>
              <a:avLst/>
              <a:gdLst>
                <a:gd name="connsiteX0" fmla="*/ 12192000 w 12192000"/>
                <a:gd name="connsiteY0" fmla="*/ 1085850 h 2432050"/>
                <a:gd name="connsiteX1" fmla="*/ 12192000 w 12192000"/>
                <a:gd name="connsiteY1" fmla="*/ 921385 h 2432050"/>
                <a:gd name="connsiteX2" fmla="*/ 6939915 w 12192000"/>
                <a:gd name="connsiteY2" fmla="*/ 2085975 h 2432050"/>
                <a:gd name="connsiteX3" fmla="*/ 0 w 12192000"/>
                <a:gd name="connsiteY3" fmla="*/ 0 h 2432050"/>
                <a:gd name="connsiteX4" fmla="*/ 0 w 12192000"/>
                <a:gd name="connsiteY4" fmla="*/ 1098550 h 2432050"/>
                <a:gd name="connsiteX5" fmla="*/ 6022975 w 12192000"/>
                <a:gd name="connsiteY5" fmla="*/ 2435860 h 2432050"/>
                <a:gd name="connsiteX6" fmla="*/ 12192000 w 12192000"/>
                <a:gd name="connsiteY6" fmla="*/ 108585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432050">
                  <a:moveTo>
                    <a:pt x="12192000" y="1085850"/>
                  </a:moveTo>
                  <a:lnTo>
                    <a:pt x="12192000" y="921385"/>
                  </a:lnTo>
                  <a:cubicBezTo>
                    <a:pt x="10547985" y="1675765"/>
                    <a:pt x="8780780" y="2085975"/>
                    <a:pt x="6939915" y="2085975"/>
                  </a:cubicBezTo>
                  <a:cubicBezTo>
                    <a:pt x="4451350" y="2085975"/>
                    <a:pt x="2096135" y="1336040"/>
                    <a:pt x="0" y="0"/>
                  </a:cubicBezTo>
                  <a:lnTo>
                    <a:pt x="0" y="1098550"/>
                  </a:lnTo>
                  <a:cubicBezTo>
                    <a:pt x="1849120" y="1959610"/>
                    <a:pt x="3884930" y="2435860"/>
                    <a:pt x="6022975" y="2435860"/>
                  </a:cubicBezTo>
                  <a:cubicBezTo>
                    <a:pt x="8217535" y="2436495"/>
                    <a:pt x="10935335" y="1819275"/>
                    <a:pt x="12192000" y="1085850"/>
                  </a:cubicBezTo>
                  <a:close/>
                </a:path>
              </a:pathLst>
            </a:custGeom>
            <a:solidFill>
              <a:schemeClr val="bg2">
                <a:lumMod val="90000"/>
                <a:alpha val="7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黑体" panose="02010609060101010101" pitchFamily="49" charset="-122"/>
                <a:cs typeface="+mn-cs"/>
              </a:endParaRPr>
            </a:p>
          </p:txBody>
        </p:sp>
        <p:sp>
          <p:nvSpPr>
            <p:cNvPr id="42" name="任意多边形: 形状 41">
              <a:extLst>
                <a:ext uri="{FF2B5EF4-FFF2-40B4-BE49-F238E27FC236}">
                  <a16:creationId xmlns:a16="http://schemas.microsoft.com/office/drawing/2014/main" id="{2DE5E176-FF09-4727-BB1D-82A4D9B38F6C}"/>
                </a:ext>
              </a:extLst>
            </p:cNvPr>
            <p:cNvSpPr/>
            <p:nvPr/>
          </p:nvSpPr>
          <p:spPr>
            <a:xfrm flipH="1">
              <a:off x="0" y="4054547"/>
              <a:ext cx="12192000" cy="3089203"/>
            </a:xfrm>
            <a:custGeom>
              <a:avLst/>
              <a:gdLst>
                <a:gd name="connsiteX0" fmla="*/ 12191368 w 12192000"/>
                <a:gd name="connsiteY0" fmla="*/ 0 h 3089202"/>
                <a:gd name="connsiteX1" fmla="*/ 12069968 w 12192000"/>
                <a:gd name="connsiteY1" fmla="*/ 48278 h 3089202"/>
                <a:gd name="connsiteX2" fmla="*/ 6022975 w 12192000"/>
                <a:gd name="connsiteY2" fmla="*/ 957527 h 3089202"/>
                <a:gd name="connsiteX3" fmla="*/ 0 w 12192000"/>
                <a:gd name="connsiteY3" fmla="*/ 8759 h 3089202"/>
                <a:gd name="connsiteX4" fmla="*/ 0 w 12192000"/>
                <a:gd name="connsiteY4" fmla="*/ 3089202 h 3089202"/>
                <a:gd name="connsiteX5" fmla="*/ 12192000 w 12192000"/>
                <a:gd name="connsiteY5" fmla="*/ 3089202 h 3089202"/>
                <a:gd name="connsiteX6" fmla="*/ 12191368 w 12192000"/>
                <a:gd name="connsiteY6" fmla="*/ 0 h 30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089202">
                  <a:moveTo>
                    <a:pt x="12191368" y="0"/>
                  </a:moveTo>
                  <a:lnTo>
                    <a:pt x="12069968" y="48278"/>
                  </a:lnTo>
                  <a:cubicBezTo>
                    <a:pt x="10765984" y="547025"/>
                    <a:pt x="8148955" y="957964"/>
                    <a:pt x="6022975" y="957527"/>
                  </a:cubicBezTo>
                  <a:cubicBezTo>
                    <a:pt x="3884930" y="957527"/>
                    <a:pt x="1849120" y="619647"/>
                    <a:pt x="0" y="8759"/>
                  </a:cubicBezTo>
                  <a:lnTo>
                    <a:pt x="0" y="3089202"/>
                  </a:lnTo>
                  <a:lnTo>
                    <a:pt x="12192000" y="3089202"/>
                  </a:lnTo>
                  <a:lnTo>
                    <a:pt x="12191368" y="0"/>
                  </a:lnTo>
                  <a:close/>
                </a:path>
              </a:pathLst>
            </a:custGeom>
            <a:solidFill>
              <a:schemeClr val="bg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黑体" panose="02010609060101010101" pitchFamily="49" charset="-122"/>
                <a:cs typeface="+mn-cs"/>
              </a:endParaRPr>
            </a:p>
          </p:txBody>
        </p:sp>
      </p:grpSp>
      <p:sp>
        <p:nvSpPr>
          <p:cNvPr id="9" name="文本框 8">
            <a:extLst>
              <a:ext uri="{FF2B5EF4-FFF2-40B4-BE49-F238E27FC236}">
                <a16:creationId xmlns:a16="http://schemas.microsoft.com/office/drawing/2014/main" id="{B314A79F-C981-BC31-A03E-58C17BFB5B8A}"/>
              </a:ext>
            </a:extLst>
          </p:cNvPr>
          <p:cNvSpPr txBox="1"/>
          <p:nvPr/>
        </p:nvSpPr>
        <p:spPr>
          <a:xfrm>
            <a:off x="6993468" y="5486049"/>
            <a:ext cx="4627032" cy="977191"/>
          </a:xfrm>
          <a:prstGeom prst="rect">
            <a:avLst/>
          </a:prstGeom>
          <a:noFill/>
        </p:spPr>
        <p:txBody>
          <a:bodyPr wrap="square" numCol="1" rtlCol="0">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lang="zh-CN" altLang="en-US" sz="2000" dirty="0">
                <a:solidFill>
                  <a:srgbClr val="005198"/>
                </a:solidFill>
                <a:latin typeface="华文行楷" panose="02010800040101010101" pitchFamily="2" charset="-122"/>
                <a:ea typeface="华文行楷" panose="02010800040101010101" pitchFamily="2" charset="-122"/>
                <a:sym typeface="微软雅黑" panose="020B0503020204020204" pitchFamily="34" charset="-122"/>
              </a:rPr>
              <a:t>汇报人 ：郑静怡</a:t>
            </a:r>
            <a:endParaRPr kumimoji="0" lang="en-US" altLang="zh-CN" sz="2000" i="0" u="none" strike="noStrike" kern="1200" cap="none" spc="0" normalizeH="0" baseline="0" noProof="0" dirty="0">
              <a:ln>
                <a:noFill/>
              </a:ln>
              <a:solidFill>
                <a:srgbClr val="005198"/>
              </a:solidFill>
              <a:effectLst/>
              <a:uLnTx/>
              <a:uFillTx/>
              <a:latin typeface="华文行楷" panose="02010800040101010101" pitchFamily="2" charset="-122"/>
              <a:ea typeface="华文行楷" panose="02010800040101010101" pitchFamily="2" charset="-122"/>
              <a:sym typeface="微软雅黑" panose="020B0503020204020204" pitchFamily="34" charset="-122"/>
            </a:endParaRPr>
          </a:p>
          <a:p>
            <a:pPr marL="0" marR="0" lvl="0" indent="0" algn="r" defTabSz="457200" rtl="0" eaLnBrk="1" fontAlgn="auto" latinLnBrk="0" hangingPunct="1">
              <a:lnSpc>
                <a:spcPct val="150000"/>
              </a:lnSpc>
              <a:spcBef>
                <a:spcPts val="0"/>
              </a:spcBef>
              <a:spcAft>
                <a:spcPts val="0"/>
              </a:spcAft>
              <a:buClrTx/>
              <a:buSzTx/>
              <a:buFontTx/>
              <a:buNone/>
              <a:tabLst/>
              <a:defRPr/>
            </a:pPr>
            <a:r>
              <a:rPr lang="zh-CN" altLang="en-US" sz="2000" dirty="0">
                <a:solidFill>
                  <a:srgbClr val="005198"/>
                </a:solidFill>
                <a:latin typeface="华文行楷" panose="02010800040101010101" pitchFamily="2" charset="-122"/>
                <a:ea typeface="华文行楷" panose="02010800040101010101" pitchFamily="2" charset="-122"/>
                <a:sym typeface="微软雅黑" panose="020B0503020204020204" pitchFamily="34" charset="-122"/>
              </a:rPr>
              <a:t>杭州师范大学经亨颐教育学院</a:t>
            </a:r>
          </a:p>
        </p:txBody>
      </p:sp>
      <p:pic>
        <p:nvPicPr>
          <p:cNvPr id="10" name="图片 9">
            <a:extLst>
              <a:ext uri="{FF2B5EF4-FFF2-40B4-BE49-F238E27FC236}">
                <a16:creationId xmlns:a16="http://schemas.microsoft.com/office/drawing/2014/main" id="{355801CD-C3D0-E4A9-A7B6-849191526050}"/>
              </a:ext>
            </a:extLst>
          </p:cNvPr>
          <p:cNvPicPr>
            <a:picLocks noChangeAspect="1"/>
          </p:cNvPicPr>
          <p:nvPr/>
        </p:nvPicPr>
        <p:blipFill>
          <a:blip r:embed="rId3"/>
          <a:stretch>
            <a:fillRect/>
          </a:stretch>
        </p:blipFill>
        <p:spPr>
          <a:xfrm>
            <a:off x="731308" y="5680784"/>
            <a:ext cx="2686050" cy="666750"/>
          </a:xfrm>
          <a:prstGeom prst="rect">
            <a:avLst/>
          </a:prstGeom>
        </p:spPr>
      </p:pic>
    </p:spTree>
  </p:cSld>
  <p:clrMapOvr>
    <a:masterClrMapping/>
  </p:clrMapOvr>
  <p:transition spd="slow"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圆角矩形 6">
            <a:extLst>
              <a:ext uri="{FF2B5EF4-FFF2-40B4-BE49-F238E27FC236}">
                <a16:creationId xmlns:a16="http://schemas.microsoft.com/office/drawing/2014/main" id="{0AF38A43-31A9-4C3C-9F1D-2700794AD117}"/>
              </a:ext>
            </a:extLst>
          </p:cNvPr>
          <p:cNvSpPr/>
          <p:nvPr/>
        </p:nvSpPr>
        <p:spPr>
          <a:xfrm>
            <a:off x="5568314" y="1473756"/>
            <a:ext cx="4122000" cy="586740"/>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rgbClr val="4D433E"/>
              </a:solidFill>
              <a:latin typeface="思源黑体 Medium" panose="020B0600000000000000" charset="-122"/>
              <a:ea typeface="思源黑体 Medium" panose="020B0600000000000000" charset="-122"/>
              <a:sym typeface="+mn-ea"/>
            </a:endParaRPr>
          </a:p>
        </p:txBody>
      </p:sp>
      <p:sp>
        <p:nvSpPr>
          <p:cNvPr id="5" name="文本框 4">
            <a:extLst>
              <a:ext uri="{FF2B5EF4-FFF2-40B4-BE49-F238E27FC236}">
                <a16:creationId xmlns:a16="http://schemas.microsoft.com/office/drawing/2014/main" id="{FD611AFA-0E92-4C92-827C-50E7B3E5A7E2}"/>
              </a:ext>
            </a:extLst>
          </p:cNvPr>
          <p:cNvSpPr txBox="1"/>
          <p:nvPr/>
        </p:nvSpPr>
        <p:spPr>
          <a:xfrm>
            <a:off x="6367780" y="1599486"/>
            <a:ext cx="1562312" cy="368300"/>
          </a:xfrm>
          <a:prstGeom prst="rect">
            <a:avLst/>
          </a:prstGeom>
          <a:noFill/>
          <a:effectLst/>
        </p:spPr>
        <p:txBody>
          <a:bodyPr wrap="square" rtlCol="0">
            <a:spAutoFit/>
          </a:bodyPr>
          <a:lstStyle/>
          <a:p>
            <a:pPr algn="l"/>
            <a:r>
              <a:rPr lang="zh-CN" altLang="en-US" b="1" dirty="0">
                <a:solidFill>
                  <a:srgbClr val="3374AD"/>
                </a:solidFill>
                <a:latin typeface="思源黑体 Medium" panose="020B0600000000000000" charset="-122"/>
                <a:ea typeface="思源黑体 Medium" panose="020B0600000000000000" charset="-122"/>
              </a:rPr>
              <a:t>研究背景</a:t>
            </a:r>
          </a:p>
        </p:txBody>
      </p:sp>
      <p:sp>
        <p:nvSpPr>
          <p:cNvPr id="6" name="圆角矩形 24">
            <a:extLst>
              <a:ext uri="{FF2B5EF4-FFF2-40B4-BE49-F238E27FC236}">
                <a16:creationId xmlns:a16="http://schemas.microsoft.com/office/drawing/2014/main" id="{B762A1F2-FD90-4D7C-B262-AB0CC32C3B08}"/>
              </a:ext>
            </a:extLst>
          </p:cNvPr>
          <p:cNvSpPr/>
          <p:nvPr/>
        </p:nvSpPr>
        <p:spPr>
          <a:xfrm>
            <a:off x="6047740" y="1504871"/>
            <a:ext cx="3600000" cy="523875"/>
          </a:xfrm>
          <a:prstGeom prst="roundRect">
            <a:avLst/>
          </a:prstGeom>
          <a:noFill/>
          <a:ln>
            <a:solidFill>
              <a:srgbClr val="3374AD"/>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485A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rgbClr val="4D433E"/>
              </a:solidFill>
              <a:latin typeface="思源黑体 Medium" panose="020B0600000000000000" charset="-122"/>
              <a:ea typeface="思源黑体 Medium" panose="020B0600000000000000" charset="-122"/>
              <a:sym typeface="+mn-ea"/>
            </a:endParaRPr>
          </a:p>
        </p:txBody>
      </p:sp>
      <p:sp>
        <p:nvSpPr>
          <p:cNvPr id="7" name="椭圆 6">
            <a:extLst>
              <a:ext uri="{FF2B5EF4-FFF2-40B4-BE49-F238E27FC236}">
                <a16:creationId xmlns:a16="http://schemas.microsoft.com/office/drawing/2014/main" id="{AA8B905C-11A2-4032-989C-975BBB37AF42}"/>
              </a:ext>
            </a:extLst>
          </p:cNvPr>
          <p:cNvSpPr/>
          <p:nvPr/>
        </p:nvSpPr>
        <p:spPr>
          <a:xfrm>
            <a:off x="5488304" y="1389936"/>
            <a:ext cx="753745" cy="753745"/>
          </a:xfrm>
          <a:prstGeom prst="ellipse">
            <a:avLst/>
          </a:prstGeom>
          <a:solidFill>
            <a:srgbClr val="3374A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Medium" panose="020B0600000000000000" charset="-122"/>
              <a:ea typeface="思源黑体 Medium" panose="020B0600000000000000" charset="-122"/>
            </a:endParaRPr>
          </a:p>
        </p:txBody>
      </p:sp>
      <p:sp>
        <p:nvSpPr>
          <p:cNvPr id="8" name="椭圆 7">
            <a:extLst>
              <a:ext uri="{FF2B5EF4-FFF2-40B4-BE49-F238E27FC236}">
                <a16:creationId xmlns:a16="http://schemas.microsoft.com/office/drawing/2014/main" id="{F20DAA00-166A-4119-AEB6-A812296F0550}"/>
              </a:ext>
            </a:extLst>
          </p:cNvPr>
          <p:cNvSpPr/>
          <p:nvPr/>
        </p:nvSpPr>
        <p:spPr>
          <a:xfrm>
            <a:off x="5293994" y="1389936"/>
            <a:ext cx="753745" cy="753745"/>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3374AD"/>
                </a:solidFill>
                <a:latin typeface="思源黑体 Medium" panose="020B0600000000000000" charset="-122"/>
                <a:ea typeface="思源黑体 Medium" panose="020B0600000000000000" charset="-122"/>
              </a:rPr>
              <a:t>01</a:t>
            </a:r>
          </a:p>
        </p:txBody>
      </p:sp>
      <p:sp>
        <p:nvSpPr>
          <p:cNvPr id="10" name="圆角矩形 34">
            <a:extLst>
              <a:ext uri="{FF2B5EF4-FFF2-40B4-BE49-F238E27FC236}">
                <a16:creationId xmlns:a16="http://schemas.microsoft.com/office/drawing/2014/main" id="{B33E19F3-D845-48EC-9105-7AE0D22F7A4E}"/>
              </a:ext>
            </a:extLst>
          </p:cNvPr>
          <p:cNvSpPr/>
          <p:nvPr/>
        </p:nvSpPr>
        <p:spPr>
          <a:xfrm>
            <a:off x="5568314" y="2519601"/>
            <a:ext cx="4122000" cy="586740"/>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rgbClr val="4D433E"/>
              </a:solidFill>
              <a:latin typeface="思源黑体 Medium" panose="020B0600000000000000" charset="-122"/>
              <a:ea typeface="思源黑体 Medium" panose="020B0600000000000000" charset="-122"/>
              <a:sym typeface="+mn-ea"/>
            </a:endParaRPr>
          </a:p>
        </p:txBody>
      </p:sp>
      <p:sp>
        <p:nvSpPr>
          <p:cNvPr id="11" name="文本框 10">
            <a:extLst>
              <a:ext uri="{FF2B5EF4-FFF2-40B4-BE49-F238E27FC236}">
                <a16:creationId xmlns:a16="http://schemas.microsoft.com/office/drawing/2014/main" id="{6E1F1528-765F-44BF-84A1-FB5F7EC580AC}"/>
              </a:ext>
            </a:extLst>
          </p:cNvPr>
          <p:cNvSpPr txBox="1"/>
          <p:nvPr/>
        </p:nvSpPr>
        <p:spPr>
          <a:xfrm>
            <a:off x="6367780" y="2645331"/>
            <a:ext cx="1562312" cy="368300"/>
          </a:xfrm>
          <a:prstGeom prst="rect">
            <a:avLst/>
          </a:prstGeom>
          <a:noFill/>
          <a:effectLst/>
        </p:spPr>
        <p:txBody>
          <a:bodyPr wrap="square" rtlCol="0">
            <a:spAutoFit/>
          </a:bodyPr>
          <a:lstStyle>
            <a:defPPr>
              <a:defRPr lang="zh-CN"/>
            </a:defPPr>
            <a:lvl1pPr>
              <a:defRPr b="1">
                <a:solidFill>
                  <a:srgbClr val="3374AD"/>
                </a:solidFill>
                <a:latin typeface="思源黑体 Medium" panose="020B0600000000000000" charset="-122"/>
                <a:ea typeface="思源黑体 Medium" panose="020B0600000000000000" charset="-122"/>
              </a:defRPr>
            </a:lvl1pPr>
          </a:lstStyle>
          <a:p>
            <a:r>
              <a:rPr lang="zh-CN" altLang="en-US" dirty="0"/>
              <a:t>研究设计</a:t>
            </a:r>
          </a:p>
        </p:txBody>
      </p:sp>
      <p:sp>
        <p:nvSpPr>
          <p:cNvPr id="12" name="圆角矩形 41">
            <a:extLst>
              <a:ext uri="{FF2B5EF4-FFF2-40B4-BE49-F238E27FC236}">
                <a16:creationId xmlns:a16="http://schemas.microsoft.com/office/drawing/2014/main" id="{DD28B1E3-5643-40F9-8549-6E24AE14E387}"/>
              </a:ext>
            </a:extLst>
          </p:cNvPr>
          <p:cNvSpPr/>
          <p:nvPr/>
        </p:nvSpPr>
        <p:spPr>
          <a:xfrm>
            <a:off x="6047740" y="2550716"/>
            <a:ext cx="3600000" cy="523875"/>
          </a:xfrm>
          <a:prstGeom prst="roundRect">
            <a:avLst/>
          </a:prstGeom>
          <a:noFill/>
          <a:ln>
            <a:solidFill>
              <a:srgbClr val="3374AD"/>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485A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rgbClr val="4D433E"/>
              </a:solidFill>
              <a:latin typeface="思源黑体 Medium" panose="020B0600000000000000" charset="-122"/>
              <a:ea typeface="思源黑体 Medium" panose="020B0600000000000000" charset="-122"/>
              <a:sym typeface="+mn-ea"/>
            </a:endParaRPr>
          </a:p>
        </p:txBody>
      </p:sp>
      <p:sp>
        <p:nvSpPr>
          <p:cNvPr id="13" name="椭圆 12">
            <a:extLst>
              <a:ext uri="{FF2B5EF4-FFF2-40B4-BE49-F238E27FC236}">
                <a16:creationId xmlns:a16="http://schemas.microsoft.com/office/drawing/2014/main" id="{57F705CA-E4D6-4C1C-8735-D212A368D7A5}"/>
              </a:ext>
            </a:extLst>
          </p:cNvPr>
          <p:cNvSpPr/>
          <p:nvPr/>
        </p:nvSpPr>
        <p:spPr>
          <a:xfrm>
            <a:off x="5488304" y="2435781"/>
            <a:ext cx="753745" cy="753745"/>
          </a:xfrm>
          <a:prstGeom prst="ellipse">
            <a:avLst/>
          </a:prstGeom>
          <a:solidFill>
            <a:srgbClr val="3374A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Medium" panose="020B0600000000000000" charset="-122"/>
              <a:ea typeface="思源黑体 Medium" panose="020B0600000000000000" charset="-122"/>
            </a:endParaRPr>
          </a:p>
        </p:txBody>
      </p:sp>
      <p:sp>
        <p:nvSpPr>
          <p:cNvPr id="14" name="椭圆 13">
            <a:extLst>
              <a:ext uri="{FF2B5EF4-FFF2-40B4-BE49-F238E27FC236}">
                <a16:creationId xmlns:a16="http://schemas.microsoft.com/office/drawing/2014/main" id="{D0DDD73A-B04D-4373-B766-7406ED777982}"/>
              </a:ext>
            </a:extLst>
          </p:cNvPr>
          <p:cNvSpPr/>
          <p:nvPr/>
        </p:nvSpPr>
        <p:spPr>
          <a:xfrm>
            <a:off x="5293994" y="2435781"/>
            <a:ext cx="753745" cy="753745"/>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rgbClr val="3374AD"/>
                </a:solidFill>
                <a:latin typeface="思源黑体 Medium" panose="020B0600000000000000" charset="-122"/>
                <a:ea typeface="思源黑体 Medium" panose="020B0600000000000000" charset="-122"/>
              </a:rPr>
              <a:t>02</a:t>
            </a:r>
          </a:p>
        </p:txBody>
      </p:sp>
      <p:sp>
        <p:nvSpPr>
          <p:cNvPr id="16" name="圆角矩形 67">
            <a:extLst>
              <a:ext uri="{FF2B5EF4-FFF2-40B4-BE49-F238E27FC236}">
                <a16:creationId xmlns:a16="http://schemas.microsoft.com/office/drawing/2014/main" id="{1FCC5DE6-6C83-449C-9ABE-B5C7BC9DD35A}"/>
              </a:ext>
            </a:extLst>
          </p:cNvPr>
          <p:cNvSpPr/>
          <p:nvPr/>
        </p:nvSpPr>
        <p:spPr>
          <a:xfrm>
            <a:off x="5568314" y="3565446"/>
            <a:ext cx="4122000" cy="586740"/>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rgbClr val="4D433E"/>
              </a:solidFill>
              <a:latin typeface="思源黑体 Medium" panose="020B0600000000000000" charset="-122"/>
              <a:ea typeface="思源黑体 Medium" panose="020B0600000000000000" charset="-122"/>
              <a:sym typeface="+mn-ea"/>
            </a:endParaRPr>
          </a:p>
        </p:txBody>
      </p:sp>
      <p:sp>
        <p:nvSpPr>
          <p:cNvPr id="17" name="文本框 16">
            <a:extLst>
              <a:ext uri="{FF2B5EF4-FFF2-40B4-BE49-F238E27FC236}">
                <a16:creationId xmlns:a16="http://schemas.microsoft.com/office/drawing/2014/main" id="{164A7CA2-4718-4D75-8566-116BD6E05460}"/>
              </a:ext>
            </a:extLst>
          </p:cNvPr>
          <p:cNvSpPr txBox="1"/>
          <p:nvPr/>
        </p:nvSpPr>
        <p:spPr>
          <a:xfrm>
            <a:off x="6367780" y="3673832"/>
            <a:ext cx="2076722" cy="369332"/>
          </a:xfrm>
          <a:prstGeom prst="rect">
            <a:avLst/>
          </a:prstGeom>
          <a:noFill/>
          <a:effectLst/>
        </p:spPr>
        <p:txBody>
          <a:bodyPr wrap="square" rtlCol="0">
            <a:spAutoFit/>
          </a:bodyPr>
          <a:lstStyle>
            <a:defPPr>
              <a:defRPr lang="zh-CN"/>
            </a:defPPr>
            <a:lvl1pPr>
              <a:defRPr b="1">
                <a:solidFill>
                  <a:srgbClr val="3374AD"/>
                </a:solidFill>
                <a:latin typeface="思源黑体 Medium" panose="020B0600000000000000" charset="-122"/>
                <a:ea typeface="思源黑体 Medium" panose="020B0600000000000000" charset="-122"/>
              </a:defRPr>
            </a:lvl1pPr>
          </a:lstStyle>
          <a:p>
            <a:r>
              <a:rPr lang="zh-CN" altLang="en-US" dirty="0"/>
              <a:t>研究结果分析</a:t>
            </a:r>
          </a:p>
        </p:txBody>
      </p:sp>
      <p:sp>
        <p:nvSpPr>
          <p:cNvPr id="18" name="圆角矩形 69">
            <a:extLst>
              <a:ext uri="{FF2B5EF4-FFF2-40B4-BE49-F238E27FC236}">
                <a16:creationId xmlns:a16="http://schemas.microsoft.com/office/drawing/2014/main" id="{5A98B903-24B6-4926-9C1E-593AB5381393}"/>
              </a:ext>
            </a:extLst>
          </p:cNvPr>
          <p:cNvSpPr/>
          <p:nvPr/>
        </p:nvSpPr>
        <p:spPr>
          <a:xfrm>
            <a:off x="6047740" y="3596561"/>
            <a:ext cx="3600000" cy="523875"/>
          </a:xfrm>
          <a:prstGeom prst="roundRect">
            <a:avLst/>
          </a:prstGeom>
          <a:noFill/>
          <a:ln>
            <a:solidFill>
              <a:srgbClr val="3374AD"/>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485A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rgbClr val="4D433E"/>
              </a:solidFill>
              <a:latin typeface="思源黑体 Medium" panose="020B0600000000000000" charset="-122"/>
              <a:ea typeface="思源黑体 Medium" panose="020B0600000000000000" charset="-122"/>
              <a:sym typeface="+mn-ea"/>
            </a:endParaRPr>
          </a:p>
        </p:txBody>
      </p:sp>
      <p:sp>
        <p:nvSpPr>
          <p:cNvPr id="19" name="椭圆 18">
            <a:extLst>
              <a:ext uri="{FF2B5EF4-FFF2-40B4-BE49-F238E27FC236}">
                <a16:creationId xmlns:a16="http://schemas.microsoft.com/office/drawing/2014/main" id="{9ED477CE-04D0-4E3C-88C8-236D62E72078}"/>
              </a:ext>
            </a:extLst>
          </p:cNvPr>
          <p:cNvSpPr/>
          <p:nvPr/>
        </p:nvSpPr>
        <p:spPr>
          <a:xfrm>
            <a:off x="5488304" y="3481626"/>
            <a:ext cx="753745" cy="753745"/>
          </a:xfrm>
          <a:prstGeom prst="ellipse">
            <a:avLst/>
          </a:prstGeom>
          <a:solidFill>
            <a:srgbClr val="3374A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Medium" panose="020B0600000000000000" charset="-122"/>
              <a:ea typeface="思源黑体 Medium" panose="020B0600000000000000" charset="-122"/>
            </a:endParaRPr>
          </a:p>
        </p:txBody>
      </p:sp>
      <p:sp>
        <p:nvSpPr>
          <p:cNvPr id="20" name="椭圆 19">
            <a:extLst>
              <a:ext uri="{FF2B5EF4-FFF2-40B4-BE49-F238E27FC236}">
                <a16:creationId xmlns:a16="http://schemas.microsoft.com/office/drawing/2014/main" id="{EA3685FA-C4DD-497B-B741-874154F350CF}"/>
              </a:ext>
            </a:extLst>
          </p:cNvPr>
          <p:cNvSpPr/>
          <p:nvPr/>
        </p:nvSpPr>
        <p:spPr>
          <a:xfrm>
            <a:off x="5293994" y="3481626"/>
            <a:ext cx="753745" cy="753745"/>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rgbClr val="3374AD"/>
                </a:solidFill>
                <a:latin typeface="思源黑体 Medium" panose="020B0600000000000000" charset="-122"/>
                <a:ea typeface="思源黑体 Medium" panose="020B0600000000000000" charset="-122"/>
              </a:rPr>
              <a:t>03</a:t>
            </a:r>
          </a:p>
        </p:txBody>
      </p:sp>
      <p:sp>
        <p:nvSpPr>
          <p:cNvPr id="22" name="圆角矩形 73">
            <a:extLst>
              <a:ext uri="{FF2B5EF4-FFF2-40B4-BE49-F238E27FC236}">
                <a16:creationId xmlns:a16="http://schemas.microsoft.com/office/drawing/2014/main" id="{3DC117DE-2809-4A3A-A6CE-2E1E09BC0492}"/>
              </a:ext>
            </a:extLst>
          </p:cNvPr>
          <p:cNvSpPr/>
          <p:nvPr/>
        </p:nvSpPr>
        <p:spPr>
          <a:xfrm>
            <a:off x="5568314" y="4611291"/>
            <a:ext cx="4122000" cy="586740"/>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rgbClr val="4D433E"/>
              </a:solidFill>
              <a:latin typeface="思源黑体 Medium" panose="020B0600000000000000" charset="-122"/>
              <a:ea typeface="思源黑体 Medium" panose="020B0600000000000000" charset="-122"/>
              <a:sym typeface="+mn-ea"/>
            </a:endParaRPr>
          </a:p>
        </p:txBody>
      </p:sp>
      <p:sp>
        <p:nvSpPr>
          <p:cNvPr id="23" name="文本框 22">
            <a:extLst>
              <a:ext uri="{FF2B5EF4-FFF2-40B4-BE49-F238E27FC236}">
                <a16:creationId xmlns:a16="http://schemas.microsoft.com/office/drawing/2014/main" id="{D41AA04F-0295-4F41-ADC8-77A15C4BECD9}"/>
              </a:ext>
            </a:extLst>
          </p:cNvPr>
          <p:cNvSpPr txBox="1"/>
          <p:nvPr/>
        </p:nvSpPr>
        <p:spPr>
          <a:xfrm>
            <a:off x="6367780" y="4724092"/>
            <a:ext cx="1809963" cy="369332"/>
          </a:xfrm>
          <a:prstGeom prst="rect">
            <a:avLst/>
          </a:prstGeom>
          <a:noFill/>
          <a:effectLst/>
        </p:spPr>
        <p:txBody>
          <a:bodyPr wrap="square" rtlCol="0">
            <a:spAutoFit/>
          </a:bodyPr>
          <a:lstStyle>
            <a:defPPr>
              <a:defRPr lang="zh-CN"/>
            </a:defPPr>
            <a:lvl1pPr>
              <a:defRPr b="1">
                <a:solidFill>
                  <a:srgbClr val="3374AD"/>
                </a:solidFill>
                <a:latin typeface="思源黑体 Medium" panose="020B0600000000000000" charset="-122"/>
                <a:ea typeface="思源黑体 Medium" panose="020B0600000000000000" charset="-122"/>
              </a:defRPr>
            </a:lvl1pPr>
          </a:lstStyle>
          <a:p>
            <a:r>
              <a:rPr lang="zh-CN" altLang="en-US" dirty="0"/>
              <a:t>总结与展望</a:t>
            </a:r>
          </a:p>
        </p:txBody>
      </p:sp>
      <p:sp>
        <p:nvSpPr>
          <p:cNvPr id="24" name="圆角矩形 75">
            <a:extLst>
              <a:ext uri="{FF2B5EF4-FFF2-40B4-BE49-F238E27FC236}">
                <a16:creationId xmlns:a16="http://schemas.microsoft.com/office/drawing/2014/main" id="{E106BD02-434F-4721-9086-65D692F8ACF7}"/>
              </a:ext>
            </a:extLst>
          </p:cNvPr>
          <p:cNvSpPr/>
          <p:nvPr/>
        </p:nvSpPr>
        <p:spPr>
          <a:xfrm>
            <a:off x="6047738" y="4642406"/>
            <a:ext cx="3600000" cy="523875"/>
          </a:xfrm>
          <a:prstGeom prst="roundRect">
            <a:avLst/>
          </a:prstGeom>
          <a:noFill/>
          <a:ln>
            <a:solidFill>
              <a:srgbClr val="3374AD"/>
            </a:solidFill>
          </a:ln>
          <a:effectLst>
            <a:outerShdw blurRad="50800" dist="38100" algn="l" rotWithShape="0">
              <a:prstClr val="black">
                <a:alpha val="40000"/>
              </a:prstClr>
            </a:outerShdw>
          </a:effectLst>
          <a:extLst>
            <a:ext uri="{909E8E84-426E-40DD-AFC4-6F175D3DCCD1}">
              <a14:hiddenFill xmlns:a14="http://schemas.microsoft.com/office/drawing/2010/main">
                <a:solidFill>
                  <a:srgbClr val="485A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a:solidFill>
                <a:srgbClr val="4D433E"/>
              </a:solidFill>
              <a:latin typeface="思源黑体 Medium" panose="020B0600000000000000" charset="-122"/>
              <a:ea typeface="思源黑体 Medium" panose="020B0600000000000000" charset="-122"/>
              <a:sym typeface="+mn-ea"/>
            </a:endParaRPr>
          </a:p>
        </p:txBody>
      </p:sp>
      <p:sp>
        <p:nvSpPr>
          <p:cNvPr id="25" name="椭圆 24">
            <a:extLst>
              <a:ext uri="{FF2B5EF4-FFF2-40B4-BE49-F238E27FC236}">
                <a16:creationId xmlns:a16="http://schemas.microsoft.com/office/drawing/2014/main" id="{2A502CA9-48C6-4D90-B157-704C68BA653D}"/>
              </a:ext>
            </a:extLst>
          </p:cNvPr>
          <p:cNvSpPr/>
          <p:nvPr/>
        </p:nvSpPr>
        <p:spPr>
          <a:xfrm>
            <a:off x="5488304" y="4527471"/>
            <a:ext cx="753745" cy="753745"/>
          </a:xfrm>
          <a:prstGeom prst="ellipse">
            <a:avLst/>
          </a:prstGeom>
          <a:solidFill>
            <a:srgbClr val="3374A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Medium" panose="020B0600000000000000" charset="-122"/>
              <a:ea typeface="思源黑体 Medium" panose="020B0600000000000000" charset="-122"/>
            </a:endParaRPr>
          </a:p>
        </p:txBody>
      </p:sp>
      <p:sp>
        <p:nvSpPr>
          <p:cNvPr id="26" name="椭圆 25">
            <a:extLst>
              <a:ext uri="{FF2B5EF4-FFF2-40B4-BE49-F238E27FC236}">
                <a16:creationId xmlns:a16="http://schemas.microsoft.com/office/drawing/2014/main" id="{4B219FB5-5279-45B9-BDC1-017D4AB4AED0}"/>
              </a:ext>
            </a:extLst>
          </p:cNvPr>
          <p:cNvSpPr/>
          <p:nvPr/>
        </p:nvSpPr>
        <p:spPr>
          <a:xfrm>
            <a:off x="5293994" y="4527471"/>
            <a:ext cx="753745" cy="753745"/>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rgbClr val="3374AD"/>
                </a:solidFill>
                <a:latin typeface="思源黑体 Medium" panose="020B0600000000000000" charset="-122"/>
                <a:ea typeface="思源黑体 Medium" panose="020B0600000000000000" charset="-122"/>
              </a:rPr>
              <a:t>04</a:t>
            </a:r>
          </a:p>
        </p:txBody>
      </p:sp>
      <p:sp>
        <p:nvSpPr>
          <p:cNvPr id="33" name="文本框 32">
            <a:extLst>
              <a:ext uri="{FF2B5EF4-FFF2-40B4-BE49-F238E27FC236}">
                <a16:creationId xmlns:a16="http://schemas.microsoft.com/office/drawing/2014/main" id="{0818FC4C-DFCB-4AC8-964D-21867A38ECFB}"/>
              </a:ext>
            </a:extLst>
          </p:cNvPr>
          <p:cNvSpPr txBox="1"/>
          <p:nvPr/>
        </p:nvSpPr>
        <p:spPr>
          <a:xfrm>
            <a:off x="2193405" y="2095817"/>
            <a:ext cx="970596" cy="2585323"/>
          </a:xfrm>
          <a:prstGeom prst="rect">
            <a:avLst/>
          </a:prstGeom>
          <a:noFill/>
          <a:effectLst>
            <a:outerShdw blurRad="50800" dist="38100" algn="l" rotWithShape="0">
              <a:prstClr val="black">
                <a:alpha val="40000"/>
              </a:prstClr>
            </a:outerShdw>
          </a:effectLst>
        </p:spPr>
        <p:txBody>
          <a:bodyPr wrap="square" rtlCol="0">
            <a:spAutoFit/>
          </a:bodyPr>
          <a:lstStyle/>
          <a:p>
            <a:pPr algn="ctr"/>
            <a:r>
              <a:rPr lang="zh-CN" altLang="en-US" sz="5400" b="1" dirty="0">
                <a:solidFill>
                  <a:schemeClr val="bg1"/>
                </a:solidFill>
                <a:latin typeface="思源黑体 Medium" panose="020B0600000000000000" charset="-122"/>
                <a:ea typeface="思源黑体 Medium" panose="020B0600000000000000" charset="-122"/>
              </a:rPr>
              <a:t>目</a:t>
            </a:r>
            <a:endParaRPr lang="en-US" altLang="zh-CN" sz="5400" b="1" dirty="0">
              <a:solidFill>
                <a:schemeClr val="bg1"/>
              </a:solidFill>
              <a:latin typeface="思源黑体 Medium" panose="020B0600000000000000" charset="-122"/>
              <a:ea typeface="思源黑体 Medium" panose="020B0600000000000000" charset="-122"/>
            </a:endParaRPr>
          </a:p>
          <a:p>
            <a:pPr algn="ctr"/>
            <a:endParaRPr lang="en-US" altLang="zh-CN" sz="5400" b="1" dirty="0">
              <a:solidFill>
                <a:schemeClr val="bg1"/>
              </a:solidFill>
              <a:latin typeface="思源黑体 Medium" panose="020B0600000000000000" charset="-122"/>
              <a:ea typeface="思源黑体 Medium" panose="020B0600000000000000" charset="-122"/>
            </a:endParaRPr>
          </a:p>
          <a:p>
            <a:pPr algn="ctr"/>
            <a:r>
              <a:rPr lang="zh-CN" altLang="en-US" sz="5400" b="1" dirty="0">
                <a:solidFill>
                  <a:schemeClr val="bg1"/>
                </a:solidFill>
                <a:latin typeface="思源黑体 Medium" panose="020B0600000000000000" charset="-122"/>
                <a:ea typeface="思源黑体 Medium" panose="020B0600000000000000" charset="-122"/>
              </a:rPr>
              <a:t>录</a:t>
            </a:r>
          </a:p>
        </p:txBody>
      </p:sp>
      <p:cxnSp>
        <p:nvCxnSpPr>
          <p:cNvPr id="21" name="直接连接符 20">
            <a:extLst>
              <a:ext uri="{FF2B5EF4-FFF2-40B4-BE49-F238E27FC236}">
                <a16:creationId xmlns:a16="http://schemas.microsoft.com/office/drawing/2014/main" id="{843A7C07-1A41-508B-F587-0515286E668A}"/>
              </a:ext>
            </a:extLst>
          </p:cNvPr>
          <p:cNvCxnSpPr>
            <a:cxnSpLocks/>
          </p:cNvCxnSpPr>
          <p:nvPr/>
        </p:nvCxnSpPr>
        <p:spPr>
          <a:xfrm>
            <a:off x="4046706" y="960437"/>
            <a:ext cx="0" cy="5034970"/>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695806"/>
      </p:ext>
    </p:extLst>
  </p:cSld>
  <p:clrMapOvr>
    <a:masterClrMapping/>
  </p:clrMapOvr>
  <mc:AlternateContent xmlns:mc="http://schemas.openxmlformats.org/markup-compatibility/2006" xmlns:p14="http://schemas.microsoft.com/office/powerpoint/2010/main">
    <mc:Choice Requires="p14">
      <p:transition spd="slow" p14:dur="1600" advTm="3000">
        <p14:prism isContent="1" isInverted="1"/>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7338857F-4DB1-F0F2-9B09-24C6B8DB647D}"/>
              </a:ext>
            </a:extLst>
          </p:cNvPr>
          <p:cNvSpPr>
            <a:spLocks noGrp="1"/>
          </p:cNvSpPr>
          <p:nvPr>
            <p:ph type="title" hasCustomPrompt="1"/>
          </p:nvPr>
        </p:nvSpPr>
        <p:spPr>
          <a:xfrm>
            <a:off x="590096" y="344568"/>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研究背景</a:t>
            </a:r>
          </a:p>
        </p:txBody>
      </p:sp>
      <p:cxnSp>
        <p:nvCxnSpPr>
          <p:cNvPr id="6" name="Straight Connector 28">
            <a:extLst>
              <a:ext uri="{FF2B5EF4-FFF2-40B4-BE49-F238E27FC236}">
                <a16:creationId xmlns:a16="http://schemas.microsoft.com/office/drawing/2014/main" id="{F79AD622-8DDD-154B-A67F-4C611E86A415}"/>
              </a:ext>
            </a:extLst>
          </p:cNvPr>
          <p:cNvCxnSpPr/>
          <p:nvPr/>
        </p:nvCxnSpPr>
        <p:spPr>
          <a:xfrm>
            <a:off x="313037" y="1645542"/>
            <a:ext cx="0" cy="2883879"/>
          </a:xfrm>
          <a:prstGeom prst="line">
            <a:avLst/>
          </a:prstGeom>
          <a:noFill/>
          <a:ln w="12700">
            <a:solidFill>
              <a:schemeClr val="bg1">
                <a:lumMod val="75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 name="Straight Connector 28">
            <a:extLst>
              <a:ext uri="{FF2B5EF4-FFF2-40B4-BE49-F238E27FC236}">
                <a16:creationId xmlns:a16="http://schemas.microsoft.com/office/drawing/2014/main" id="{2325B102-59CC-B242-9E11-525F47FCF500}"/>
              </a:ext>
            </a:extLst>
          </p:cNvPr>
          <p:cNvCxnSpPr/>
          <p:nvPr/>
        </p:nvCxnSpPr>
        <p:spPr>
          <a:xfrm>
            <a:off x="3877428" y="1645542"/>
            <a:ext cx="0" cy="2883879"/>
          </a:xfrm>
          <a:prstGeom prst="line">
            <a:avLst/>
          </a:prstGeom>
          <a:noFill/>
          <a:ln w="12700">
            <a:solidFill>
              <a:schemeClr val="bg1">
                <a:lumMod val="75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28">
            <a:extLst>
              <a:ext uri="{FF2B5EF4-FFF2-40B4-BE49-F238E27FC236}">
                <a16:creationId xmlns:a16="http://schemas.microsoft.com/office/drawing/2014/main" id="{26017DA0-9DD9-A444-A880-72676050A57C}"/>
              </a:ext>
            </a:extLst>
          </p:cNvPr>
          <p:cNvCxnSpPr/>
          <p:nvPr/>
        </p:nvCxnSpPr>
        <p:spPr>
          <a:xfrm>
            <a:off x="7441818" y="1645542"/>
            <a:ext cx="0" cy="2883879"/>
          </a:xfrm>
          <a:prstGeom prst="line">
            <a:avLst/>
          </a:prstGeom>
          <a:noFill/>
          <a:ln w="12700">
            <a:solidFill>
              <a:schemeClr val="bg1">
                <a:lumMod val="75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0" name="Rectangle 20">
            <a:extLst>
              <a:ext uri="{FF2B5EF4-FFF2-40B4-BE49-F238E27FC236}">
                <a16:creationId xmlns:a16="http://schemas.microsoft.com/office/drawing/2014/main" id="{0F0EA74D-6B5E-5C4E-BD42-B69D5E7397E8}"/>
              </a:ext>
            </a:extLst>
          </p:cNvPr>
          <p:cNvSpPr/>
          <p:nvPr/>
        </p:nvSpPr>
        <p:spPr>
          <a:xfrm flipH="1">
            <a:off x="301648" y="1645541"/>
            <a:ext cx="3002188" cy="360850"/>
          </a:xfrm>
          <a:prstGeom prst="rect">
            <a:avLst/>
          </a:prstGeom>
          <a:solidFill>
            <a:schemeClr val="accent1"/>
          </a:solidFill>
          <a:ln>
            <a:noFill/>
          </a:ln>
          <a:effectLst/>
        </p:spPr>
        <p:txBody>
          <a:bodyPr wrap="square" tIns="72000" bIns="72000">
            <a:spAutoFit/>
          </a:bodyPr>
          <a:lstStyle/>
          <a:p>
            <a:pPr algn="ctr"/>
            <a:endPar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ectangle 33">
            <a:extLst>
              <a:ext uri="{FF2B5EF4-FFF2-40B4-BE49-F238E27FC236}">
                <a16:creationId xmlns:a16="http://schemas.microsoft.com/office/drawing/2014/main" id="{08A27EA8-2D01-0E46-B181-745F586B16E9}"/>
              </a:ext>
            </a:extLst>
          </p:cNvPr>
          <p:cNvSpPr/>
          <p:nvPr/>
        </p:nvSpPr>
        <p:spPr>
          <a:xfrm>
            <a:off x="341032" y="2006391"/>
            <a:ext cx="3159536" cy="2346283"/>
          </a:xfrm>
          <a:prstGeom prst="rect">
            <a:avLst/>
          </a:prstGeom>
        </p:spPr>
        <p:txBody>
          <a:bodyPr wrap="square">
            <a:spAutoFit/>
          </a:bodyPr>
          <a:lstStyle/>
          <a:p>
            <a:pPr>
              <a:lnSpc>
                <a:spcPct val="150000"/>
              </a:lnSpc>
            </a:pPr>
            <a:r>
              <a:rPr lang="zh-CN" altLang="en-US" sz="2000" b="1" dirty="0">
                <a:solidFill>
                  <a:prstClr val="black"/>
                </a:solidFill>
                <a:latin typeface="Microsoft YaHei" panose="020B0503020204020204" pitchFamily="34" charset="-122"/>
                <a:ea typeface="Microsoft YaHei" panose="020B0503020204020204" pitchFamily="34" charset="-122"/>
              </a:rPr>
              <a:t>教师</a:t>
            </a:r>
            <a:r>
              <a:rPr lang="zh-CN" altLang="zh-CN" sz="2000" b="1" dirty="0">
                <a:solidFill>
                  <a:prstClr val="black"/>
                </a:solidFill>
                <a:latin typeface="Microsoft YaHei" panose="020B0503020204020204" pitchFamily="34" charset="-122"/>
                <a:ea typeface="Microsoft YaHei" panose="020B0503020204020204" pitchFamily="34" charset="-122"/>
              </a:rPr>
              <a:t>信息素养</a:t>
            </a:r>
            <a:r>
              <a:rPr lang="zh-CN" altLang="en-US" sz="2000" dirty="0">
                <a:solidFill>
                  <a:prstClr val="black"/>
                </a:solidFill>
                <a:latin typeface="Microsoft YaHei" panose="020B0503020204020204" pitchFamily="34" charset="-122"/>
                <a:ea typeface="Microsoft YaHei" panose="020B0503020204020204" pitchFamily="34" charset="-122"/>
              </a:rPr>
              <a:t>：</a:t>
            </a:r>
            <a:endParaRPr lang="en-US" altLang="zh-CN" sz="2000" dirty="0">
              <a:solidFill>
                <a:prstClr val="black"/>
              </a:solidFill>
              <a:latin typeface="Microsoft YaHei" panose="020B0503020204020204" pitchFamily="34" charset="-122"/>
              <a:ea typeface="Microsoft YaHei" panose="020B0503020204020204" pitchFamily="34" charset="-122"/>
            </a:endParaRPr>
          </a:p>
          <a:p>
            <a:pPr>
              <a:lnSpc>
                <a:spcPct val="150000"/>
              </a:lnSpc>
            </a:pPr>
            <a:r>
              <a:rPr lang="zh-CN" altLang="zh-CN" sz="2000" dirty="0">
                <a:solidFill>
                  <a:prstClr val="black"/>
                </a:solidFill>
                <a:latin typeface="Microsoft YaHei" panose="020B0503020204020204" pitchFamily="34" charset="-122"/>
                <a:ea typeface="Microsoft YaHei" panose="020B0503020204020204" pitchFamily="34" charset="-122"/>
              </a:rPr>
              <a:t>信息意识</a:t>
            </a:r>
            <a:endParaRPr lang="en-US" altLang="zh-CN" sz="2000" dirty="0">
              <a:solidFill>
                <a:prstClr val="black"/>
              </a:solidFill>
              <a:latin typeface="Microsoft YaHei" panose="020B0503020204020204" pitchFamily="34" charset="-122"/>
              <a:ea typeface="Microsoft YaHei" panose="020B0503020204020204" pitchFamily="34" charset="-122"/>
            </a:endParaRPr>
          </a:p>
          <a:p>
            <a:pPr>
              <a:lnSpc>
                <a:spcPct val="150000"/>
              </a:lnSpc>
            </a:pPr>
            <a:r>
              <a:rPr lang="zh-CN" altLang="zh-CN" sz="2000" dirty="0">
                <a:solidFill>
                  <a:prstClr val="black"/>
                </a:solidFill>
                <a:latin typeface="Microsoft YaHei" panose="020B0503020204020204" pitchFamily="34" charset="-122"/>
                <a:ea typeface="Microsoft YaHei" panose="020B0503020204020204" pitchFamily="34" charset="-122"/>
              </a:rPr>
              <a:t>信息获取与加工应用能力信息道德意识和安全意识信息化教学设计能力 </a:t>
            </a:r>
          </a:p>
        </p:txBody>
      </p:sp>
      <p:sp>
        <p:nvSpPr>
          <p:cNvPr id="12" name="Rectangle 20">
            <a:extLst>
              <a:ext uri="{FF2B5EF4-FFF2-40B4-BE49-F238E27FC236}">
                <a16:creationId xmlns:a16="http://schemas.microsoft.com/office/drawing/2014/main" id="{CE353CB6-C029-B54A-8634-1D5EFCC6E5CE}"/>
              </a:ext>
            </a:extLst>
          </p:cNvPr>
          <p:cNvSpPr/>
          <p:nvPr/>
        </p:nvSpPr>
        <p:spPr>
          <a:xfrm flipH="1">
            <a:off x="3866039" y="1645541"/>
            <a:ext cx="3002188" cy="360850"/>
          </a:xfrm>
          <a:prstGeom prst="rect">
            <a:avLst/>
          </a:prstGeom>
          <a:solidFill>
            <a:schemeClr val="accent1"/>
          </a:solidFill>
          <a:ln>
            <a:noFill/>
          </a:ln>
          <a:effectLst/>
        </p:spPr>
        <p:txBody>
          <a:bodyPr wrap="square" tIns="72000" bIns="72000">
            <a:spAutoFit/>
          </a:bodyPr>
          <a:lstStyle/>
          <a:p>
            <a:pPr algn="ctr"/>
            <a:endPar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Rectangle 33">
            <a:extLst>
              <a:ext uri="{FF2B5EF4-FFF2-40B4-BE49-F238E27FC236}">
                <a16:creationId xmlns:a16="http://schemas.microsoft.com/office/drawing/2014/main" id="{7BF76768-DD7F-684A-9768-8E2D674975BF}"/>
              </a:ext>
            </a:extLst>
          </p:cNvPr>
          <p:cNvSpPr/>
          <p:nvPr/>
        </p:nvSpPr>
        <p:spPr>
          <a:xfrm>
            <a:off x="3918238" y="2006391"/>
            <a:ext cx="3154789" cy="3690562"/>
          </a:xfrm>
          <a:prstGeom prst="rect">
            <a:avLst/>
          </a:prstGeom>
        </p:spPr>
        <p:txBody>
          <a:bodyPr wrap="square">
            <a:spAutoFit/>
          </a:bodyPr>
          <a:lstStyle/>
          <a:p>
            <a:pPr>
              <a:lnSpc>
                <a:spcPct val="150000"/>
              </a:lnSpc>
              <a:defRPr/>
            </a:pPr>
            <a:r>
              <a:rPr lang="zh-CN" altLang="en-US" sz="2000" dirty="0">
                <a:solidFill>
                  <a:prstClr val="black"/>
                </a:solidFill>
                <a:latin typeface="Microsoft YaHei" panose="020B0503020204020204" pitchFamily="34" charset="-122"/>
                <a:ea typeface="Microsoft YaHei" panose="020B0503020204020204" pitchFamily="34" charset="-122"/>
              </a:rPr>
              <a:t>        </a:t>
            </a:r>
            <a:r>
              <a:rPr lang="en-US" altLang="zh-CN" sz="2000" dirty="0">
                <a:solidFill>
                  <a:prstClr val="black"/>
                </a:solidFill>
                <a:latin typeface="Microsoft YaHei" panose="020B0503020204020204" pitchFamily="34" charset="-122"/>
                <a:ea typeface="Microsoft YaHei" panose="020B0503020204020204" pitchFamily="34" charset="-122"/>
              </a:rPr>
              <a:t>2019</a:t>
            </a:r>
            <a:r>
              <a:rPr lang="zh-CN" altLang="zh-CN" sz="2000" dirty="0">
                <a:solidFill>
                  <a:prstClr val="black"/>
                </a:solidFill>
                <a:latin typeface="Microsoft YaHei" panose="020B0503020204020204" pitchFamily="34" charset="-122"/>
                <a:ea typeface="Microsoft YaHei" panose="020B0503020204020204" pitchFamily="34" charset="-122"/>
              </a:rPr>
              <a:t>年</a:t>
            </a:r>
            <a:r>
              <a:rPr lang="en-US" altLang="zh-CN" sz="2000" dirty="0">
                <a:solidFill>
                  <a:prstClr val="black"/>
                </a:solidFill>
                <a:latin typeface="Microsoft YaHei" panose="020B0503020204020204" pitchFamily="34" charset="-122"/>
                <a:ea typeface="Microsoft YaHei" panose="020B0503020204020204" pitchFamily="34" charset="-122"/>
              </a:rPr>
              <a:t>4</a:t>
            </a:r>
            <a:r>
              <a:rPr lang="zh-CN" altLang="zh-CN" sz="2000" dirty="0">
                <a:solidFill>
                  <a:prstClr val="black"/>
                </a:solidFill>
                <a:latin typeface="Microsoft YaHei" panose="020B0503020204020204" pitchFamily="34" charset="-122"/>
                <a:ea typeface="Microsoft YaHei" panose="020B0503020204020204" pitchFamily="34" charset="-122"/>
              </a:rPr>
              <a:t>月，教育部印发《关于实施全国中小学教师信息技术应用能力提升工程</a:t>
            </a:r>
            <a:r>
              <a:rPr lang="en-US" altLang="zh-CN" sz="2000" dirty="0">
                <a:solidFill>
                  <a:prstClr val="black"/>
                </a:solidFill>
                <a:latin typeface="Microsoft YaHei" panose="020B0503020204020204" pitchFamily="34" charset="-122"/>
                <a:ea typeface="Microsoft YaHei" panose="020B0503020204020204" pitchFamily="34" charset="-122"/>
              </a:rPr>
              <a:t>2.0</a:t>
            </a:r>
            <a:r>
              <a:rPr lang="zh-CN" altLang="zh-CN" sz="2000" dirty="0">
                <a:solidFill>
                  <a:prstClr val="black"/>
                </a:solidFill>
                <a:latin typeface="Microsoft YaHei" panose="020B0503020204020204" pitchFamily="34" charset="-122"/>
                <a:ea typeface="Microsoft YaHei" panose="020B0503020204020204" pitchFamily="34" charset="-122"/>
              </a:rPr>
              <a:t>的意见》，明确了在</a:t>
            </a:r>
            <a:r>
              <a:rPr lang="en-US" altLang="zh-CN" sz="2000" dirty="0">
                <a:solidFill>
                  <a:prstClr val="black"/>
                </a:solidFill>
                <a:latin typeface="Microsoft YaHei" panose="020B0503020204020204" pitchFamily="34" charset="-122"/>
                <a:ea typeface="Microsoft YaHei" panose="020B0503020204020204" pitchFamily="34" charset="-122"/>
              </a:rPr>
              <a:t>2022</a:t>
            </a:r>
            <a:r>
              <a:rPr lang="zh-CN" altLang="zh-CN" sz="2000" dirty="0">
                <a:solidFill>
                  <a:prstClr val="black"/>
                </a:solidFill>
                <a:latin typeface="Microsoft YaHei" panose="020B0503020204020204" pitchFamily="34" charset="-122"/>
                <a:ea typeface="Microsoft YaHei" panose="020B0503020204020204" pitchFamily="34" charset="-122"/>
              </a:rPr>
              <a:t>年前</a:t>
            </a:r>
            <a:r>
              <a:rPr lang="zh-CN" altLang="zh-CN" sz="2000" b="1" dirty="0">
                <a:solidFill>
                  <a:prstClr val="black"/>
                </a:solidFill>
                <a:latin typeface="Microsoft YaHei" panose="020B0503020204020204" pitchFamily="34" charset="-122"/>
                <a:ea typeface="Microsoft YaHei" panose="020B0503020204020204" pitchFamily="34" charset="-122"/>
              </a:rPr>
              <a:t>要建立好教师信息素养发展新机制</a:t>
            </a:r>
            <a:r>
              <a:rPr lang="zh-CN" altLang="zh-CN" sz="2000" dirty="0">
                <a:solidFill>
                  <a:prstClr val="black"/>
                </a:solidFill>
                <a:latin typeface="Microsoft YaHei" panose="020B0503020204020204" pitchFamily="34" charset="-122"/>
                <a:ea typeface="Microsoft YaHei" panose="020B0503020204020204" pitchFamily="34" charset="-122"/>
              </a:rPr>
              <a:t>，持续提升教师信息素养。</a:t>
            </a:r>
          </a:p>
          <a:p>
            <a:pPr>
              <a:lnSpc>
                <a:spcPct val="150000"/>
              </a:lnSpc>
              <a:defRPr/>
            </a:pPr>
            <a:endPar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20">
            <a:extLst>
              <a:ext uri="{FF2B5EF4-FFF2-40B4-BE49-F238E27FC236}">
                <a16:creationId xmlns:a16="http://schemas.microsoft.com/office/drawing/2014/main" id="{D25B4587-187C-544C-A7B5-C942DDD8BCA6}"/>
              </a:ext>
            </a:extLst>
          </p:cNvPr>
          <p:cNvSpPr/>
          <p:nvPr/>
        </p:nvSpPr>
        <p:spPr>
          <a:xfrm flipH="1">
            <a:off x="7430430" y="1645541"/>
            <a:ext cx="3002188" cy="360850"/>
          </a:xfrm>
          <a:prstGeom prst="rect">
            <a:avLst/>
          </a:prstGeom>
          <a:solidFill>
            <a:schemeClr val="accent1"/>
          </a:solidFill>
          <a:ln>
            <a:noFill/>
          </a:ln>
          <a:effectLst/>
        </p:spPr>
        <p:txBody>
          <a:bodyPr wrap="square" tIns="72000" bIns="72000">
            <a:spAutoFit/>
          </a:bodyPr>
          <a:lstStyle/>
          <a:p>
            <a:pPr algn="ctr"/>
            <a:endParaRPr 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33">
            <a:extLst>
              <a:ext uri="{FF2B5EF4-FFF2-40B4-BE49-F238E27FC236}">
                <a16:creationId xmlns:a16="http://schemas.microsoft.com/office/drawing/2014/main" id="{A34E92FD-67AB-D041-94A6-0AD03B87BE53}"/>
              </a:ext>
            </a:extLst>
          </p:cNvPr>
          <p:cNvSpPr/>
          <p:nvPr/>
        </p:nvSpPr>
        <p:spPr>
          <a:xfrm>
            <a:off x="7490697" y="2006391"/>
            <a:ext cx="3002186" cy="3269613"/>
          </a:xfrm>
          <a:prstGeom prst="rect">
            <a:avLst/>
          </a:prstGeom>
        </p:spPr>
        <p:txBody>
          <a:bodyPr wrap="square">
            <a:spAutoFit/>
          </a:bodyPr>
          <a:lstStyle/>
          <a:p>
            <a:pPr>
              <a:lnSpc>
                <a:spcPct val="150000"/>
              </a:lnSpc>
            </a:pP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2020</a:t>
            </a:r>
            <a:r>
              <a:rPr lang="zh-CN" altLang="zh-CN" sz="2000" dirty="0">
                <a:latin typeface="Microsoft YaHei" panose="020B0503020204020204" pitchFamily="34" charset="-122"/>
                <a:ea typeface="Microsoft YaHei" panose="020B0503020204020204" pitchFamily="34" charset="-122"/>
              </a:rPr>
              <a:t>年</a:t>
            </a:r>
            <a:r>
              <a:rPr lang="zh-CN" altLang="en-US" sz="2000" dirty="0">
                <a:latin typeface="Microsoft YaHei" panose="020B0503020204020204" pitchFamily="34" charset="-122"/>
                <a:ea typeface="Microsoft YaHei" panose="020B0503020204020204" pitchFamily="34" charset="-122"/>
              </a:rPr>
              <a:t>，</a:t>
            </a:r>
            <a:r>
              <a:rPr lang="zh-CN" altLang="zh-CN" sz="2000" dirty="0">
                <a:latin typeface="Microsoft YaHei" panose="020B0503020204020204" pitchFamily="34" charset="-122"/>
                <a:ea typeface="Microsoft YaHei" panose="020B0503020204020204" pitchFamily="34" charset="-122"/>
              </a:rPr>
              <a:t>教育部发布《关于加强新时代乡村教师队伍建设的意见》，提出应该在</a:t>
            </a:r>
            <a:r>
              <a:rPr lang="zh-CN" altLang="zh-CN" sz="2000" b="1" dirty="0">
                <a:latin typeface="Microsoft YaHei" panose="020B0503020204020204" pitchFamily="34" charset="-122"/>
                <a:ea typeface="Microsoft YaHei" panose="020B0503020204020204" pitchFamily="34" charset="-122"/>
              </a:rPr>
              <a:t>新技术</a:t>
            </a:r>
            <a:r>
              <a:rPr lang="zh-CN" altLang="zh-CN" sz="2000" dirty="0">
                <a:latin typeface="Microsoft YaHei" panose="020B0503020204020204" pitchFamily="34" charset="-122"/>
                <a:ea typeface="Microsoft YaHei" panose="020B0503020204020204" pitchFamily="34" charset="-122"/>
              </a:rPr>
              <a:t>助推下助力乡村教师研修服务，</a:t>
            </a:r>
            <a:r>
              <a:rPr lang="zh-CN" altLang="zh-CN" sz="2000" b="1" dirty="0">
                <a:latin typeface="Microsoft YaHei" panose="020B0503020204020204" pitchFamily="34" charset="-122"/>
                <a:ea typeface="Microsoft YaHei" panose="020B0503020204020204" pitchFamily="34" charset="-122"/>
              </a:rPr>
              <a:t>提升乡村中小学教师信息技术应用能力</a:t>
            </a:r>
            <a:r>
              <a:rPr lang="zh-CN" altLang="zh-CN" sz="2000" dirty="0">
                <a:latin typeface="Microsoft YaHei" panose="020B0503020204020204" pitchFamily="34" charset="-122"/>
                <a:ea typeface="Microsoft YaHei" panose="020B0503020204020204" pitchFamily="34" charset="-122"/>
              </a:rPr>
              <a:t>。</a:t>
            </a:r>
            <a:endParaRPr lang="zh-CN" altLang="en-US" sz="2000" dirty="0">
              <a:latin typeface="Microsoft YaHei" panose="020B0503020204020204" pitchFamily="34" charset="-122"/>
              <a:ea typeface="Microsoft YaHei"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672602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DA951433-ED33-4432-8FE7-209B35908667}"/>
              </a:ext>
            </a:extLst>
          </p:cNvPr>
          <p:cNvSpPr txBox="1"/>
          <p:nvPr/>
        </p:nvSpPr>
        <p:spPr>
          <a:xfrm>
            <a:off x="1138989" y="2253419"/>
            <a:ext cx="8261685" cy="3115661"/>
          </a:xfrm>
          <a:prstGeom prst="rect">
            <a:avLst/>
          </a:prstGeom>
          <a:noFill/>
        </p:spPr>
        <p:txBody>
          <a:bodyPr wrap="square" rtlCol="0">
            <a:spAutoFit/>
          </a:bodyPr>
          <a:lstStyle/>
          <a:p>
            <a:pPr marL="342900" indent="-342900">
              <a:lnSpc>
                <a:spcPct val="150000"/>
              </a:lnSpc>
              <a:spcAft>
                <a:spcPts val="1200"/>
              </a:spcAft>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我国乡村教师信息素养的研究主要以</a:t>
            </a:r>
            <a:r>
              <a:rPr lang="zh-CN" altLang="en-US" sz="2000" b="1" dirty="0">
                <a:latin typeface="微软雅黑" panose="020B0503020204020204" pitchFamily="34" charset="-122"/>
                <a:ea typeface="微软雅黑" panose="020B0503020204020204" pitchFamily="34" charset="-122"/>
              </a:rPr>
              <a:t>培养提升策略</a:t>
            </a:r>
            <a:r>
              <a:rPr lang="zh-CN" altLang="en-US" sz="2000" dirty="0">
                <a:latin typeface="微软雅黑" panose="020B0503020204020204" pitchFamily="34" charset="-122"/>
                <a:ea typeface="微软雅黑" panose="020B0503020204020204" pitchFamily="34" charset="-122"/>
              </a:rPr>
              <a:t>以及</a:t>
            </a:r>
            <a:r>
              <a:rPr lang="zh-CN" altLang="en-US" sz="2000" b="1" dirty="0">
                <a:latin typeface="微软雅黑" panose="020B0503020204020204" pitchFamily="34" charset="-122"/>
                <a:ea typeface="微软雅黑" panose="020B0503020204020204" pitchFamily="34" charset="-122"/>
              </a:rPr>
              <a:t>宏观层面的理论研究</a:t>
            </a:r>
            <a:r>
              <a:rPr lang="zh-CN" altLang="en-US" sz="2000" dirty="0">
                <a:latin typeface="微软雅黑" panose="020B0503020204020204" pitchFamily="34" charset="-122"/>
                <a:ea typeface="微软雅黑" panose="020B0503020204020204" pitchFamily="34" charset="-122"/>
              </a:rPr>
              <a:t>为主体 。</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关于乡村教师信息素养的文献在探究系统性、研究热点和趋势等方面的文献并不多 。</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本文运用</a:t>
            </a:r>
            <a:r>
              <a:rPr lang="en-US" altLang="zh-CN" sz="2000" dirty="0" err="1">
                <a:latin typeface="微软雅黑" panose="020B0503020204020204" pitchFamily="34" charset="-122"/>
                <a:ea typeface="微软雅黑" panose="020B0503020204020204" pitchFamily="34" charset="-122"/>
              </a:rPr>
              <a:t>CiteSpace</a:t>
            </a:r>
            <a:r>
              <a:rPr lang="zh-CN" altLang="en-US" sz="2000" dirty="0">
                <a:latin typeface="微软雅黑" panose="020B0503020204020204" pitchFamily="34" charset="-122"/>
                <a:ea typeface="微软雅黑" panose="020B0503020204020204" pitchFamily="34" charset="-122"/>
              </a:rPr>
              <a:t>知识图谱分析技术对</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世纪以来我国乡村教师信息素养培育与信息化教学能力发展的相关文献进行定量可视化分析 。</a:t>
            </a:r>
            <a:endParaRPr lang="en-US" altLang="zh-CN" sz="2000"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9F65B215-8CFA-4A8F-8C38-BA3C92AD9578}"/>
              </a:ext>
            </a:extLst>
          </p:cNvPr>
          <p:cNvSpPr txBox="1"/>
          <p:nvPr/>
        </p:nvSpPr>
        <p:spPr>
          <a:xfrm>
            <a:off x="4302214" y="1414907"/>
            <a:ext cx="2062234" cy="584775"/>
          </a:xfrm>
          <a:prstGeom prst="rect">
            <a:avLst/>
          </a:prstGeom>
          <a:noFill/>
        </p:spPr>
        <p:txBody>
          <a:bodyPr wrap="square" rtlCol="0">
            <a:spAutoFit/>
          </a:bodyPr>
          <a:lstStyle/>
          <a:p>
            <a:pPr algn="ctr"/>
            <a:r>
              <a:rPr lang="zh-CN" altLang="en-US" sz="32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研究内容</a:t>
            </a:r>
          </a:p>
        </p:txBody>
      </p:sp>
      <p:cxnSp>
        <p:nvCxnSpPr>
          <p:cNvPr id="17" name="直接连接符 16">
            <a:extLst>
              <a:ext uri="{FF2B5EF4-FFF2-40B4-BE49-F238E27FC236}">
                <a16:creationId xmlns:a16="http://schemas.microsoft.com/office/drawing/2014/main" id="{9634516F-64CA-41AD-A00B-7DDACD5E01B7}"/>
              </a:ext>
            </a:extLst>
          </p:cNvPr>
          <p:cNvCxnSpPr>
            <a:cxnSpLocks/>
          </p:cNvCxnSpPr>
          <p:nvPr/>
        </p:nvCxnSpPr>
        <p:spPr>
          <a:xfrm>
            <a:off x="1138989" y="2140826"/>
            <a:ext cx="8261685"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a16="http://schemas.microsoft.com/office/drawing/2014/main" id="{7338857F-4DB1-F0F2-9B09-24C6B8DB647D}"/>
              </a:ext>
            </a:extLst>
          </p:cNvPr>
          <p:cNvSpPr>
            <a:spLocks noGrp="1"/>
          </p:cNvSpPr>
          <p:nvPr>
            <p:ph type="title" hasCustomPrompt="1"/>
          </p:nvPr>
        </p:nvSpPr>
        <p:spPr>
          <a:xfrm>
            <a:off x="590096" y="344568"/>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研究背景</a:t>
            </a:r>
          </a:p>
        </p:txBody>
      </p:sp>
    </p:spTree>
    <p:extLst>
      <p:ext uri="{BB962C8B-B14F-4D97-AF65-F5344CB8AC3E}">
        <p14:creationId xmlns:p14="http://schemas.microsoft.com/office/powerpoint/2010/main" val="2785349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A7881800-5E17-96AF-BEBF-A7536355796B}"/>
              </a:ext>
            </a:extLst>
          </p:cNvPr>
          <p:cNvSpPr>
            <a:spLocks noGrp="1"/>
          </p:cNvSpPr>
          <p:nvPr>
            <p:ph type="title" hasCustomPrompt="1"/>
          </p:nvPr>
        </p:nvSpPr>
        <p:spPr>
          <a:xfrm>
            <a:off x="484370" y="422294"/>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研究设计</a:t>
            </a:r>
          </a:p>
        </p:txBody>
      </p:sp>
      <p:sp>
        <p:nvSpPr>
          <p:cNvPr id="17" name="文本框 16">
            <a:extLst>
              <a:ext uri="{FF2B5EF4-FFF2-40B4-BE49-F238E27FC236}">
                <a16:creationId xmlns:a16="http://schemas.microsoft.com/office/drawing/2014/main" id="{FC7ECD01-8568-7C42-76B0-CF07A7D1B3DC}"/>
              </a:ext>
            </a:extLst>
          </p:cNvPr>
          <p:cNvSpPr txBox="1"/>
          <p:nvPr/>
        </p:nvSpPr>
        <p:spPr>
          <a:xfrm>
            <a:off x="3113610" y="1053342"/>
            <a:ext cx="4312397" cy="584775"/>
          </a:xfrm>
          <a:prstGeom prst="rect">
            <a:avLst/>
          </a:prstGeom>
          <a:noFill/>
        </p:spPr>
        <p:txBody>
          <a:bodyPr wrap="square" rtlCol="0">
            <a:spAutoFit/>
          </a:bodyPr>
          <a:lstStyle/>
          <a:p>
            <a:pPr algn="ctr"/>
            <a:r>
              <a:rPr lang="zh-CN" altLang="en-US" sz="32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文献来源</a:t>
            </a:r>
          </a:p>
        </p:txBody>
      </p:sp>
      <p:cxnSp>
        <p:nvCxnSpPr>
          <p:cNvPr id="18" name="直接连接符 17">
            <a:extLst>
              <a:ext uri="{FF2B5EF4-FFF2-40B4-BE49-F238E27FC236}">
                <a16:creationId xmlns:a16="http://schemas.microsoft.com/office/drawing/2014/main" id="{D15E92A5-8328-3B39-F6A4-A1DCEC33BED6}"/>
              </a:ext>
            </a:extLst>
          </p:cNvPr>
          <p:cNvCxnSpPr>
            <a:cxnSpLocks/>
          </p:cNvCxnSpPr>
          <p:nvPr/>
        </p:nvCxnSpPr>
        <p:spPr>
          <a:xfrm>
            <a:off x="1347537" y="1766751"/>
            <a:ext cx="7844590"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71091F72-C577-D0C2-6C5B-B6BFF3DCE7E6}"/>
              </a:ext>
            </a:extLst>
          </p:cNvPr>
          <p:cNvSpPr/>
          <p:nvPr/>
        </p:nvSpPr>
        <p:spPr>
          <a:xfrm>
            <a:off x="2521527" y="1105117"/>
            <a:ext cx="512219" cy="512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青呱圆萌体" panose="03000509000000000000" pitchFamily="65" charset="-122"/>
              <a:ea typeface="青呱圆萌体" panose="03000509000000000000" pitchFamily="65" charset="-122"/>
            </a:endParaRPr>
          </a:p>
        </p:txBody>
      </p:sp>
      <p:pic>
        <p:nvPicPr>
          <p:cNvPr id="7" name="图片 6">
            <a:extLst>
              <a:ext uri="{FF2B5EF4-FFF2-40B4-BE49-F238E27FC236}">
                <a16:creationId xmlns:a16="http://schemas.microsoft.com/office/drawing/2014/main" id="{CC66EAB2-5D5E-944F-A79E-1D8AC6742F64}"/>
              </a:ext>
            </a:extLst>
          </p:cNvPr>
          <p:cNvPicPr/>
          <p:nvPr/>
        </p:nvPicPr>
        <p:blipFill>
          <a:blip r:embed="rId3"/>
          <a:stretch>
            <a:fillRect/>
          </a:stretch>
        </p:blipFill>
        <p:spPr>
          <a:xfrm>
            <a:off x="3052790" y="1871436"/>
            <a:ext cx="5093683" cy="4820303"/>
          </a:xfrm>
          <a:prstGeom prst="rect">
            <a:avLst/>
          </a:prstGeom>
        </p:spPr>
      </p:pic>
    </p:spTree>
    <p:extLst>
      <p:ext uri="{BB962C8B-B14F-4D97-AF65-F5344CB8AC3E}">
        <p14:creationId xmlns:p14="http://schemas.microsoft.com/office/powerpoint/2010/main" val="34124077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A7881800-5E17-96AF-BEBF-A7536355796B}"/>
              </a:ext>
            </a:extLst>
          </p:cNvPr>
          <p:cNvSpPr>
            <a:spLocks noGrp="1"/>
          </p:cNvSpPr>
          <p:nvPr>
            <p:ph type="title" hasCustomPrompt="1"/>
          </p:nvPr>
        </p:nvSpPr>
        <p:spPr>
          <a:xfrm>
            <a:off x="484370" y="422294"/>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研究设计</a:t>
            </a:r>
          </a:p>
        </p:txBody>
      </p:sp>
      <p:sp>
        <p:nvSpPr>
          <p:cNvPr id="17" name="文本框 16">
            <a:extLst>
              <a:ext uri="{FF2B5EF4-FFF2-40B4-BE49-F238E27FC236}">
                <a16:creationId xmlns:a16="http://schemas.microsoft.com/office/drawing/2014/main" id="{FC7ECD01-8568-7C42-76B0-CF07A7D1B3DC}"/>
              </a:ext>
            </a:extLst>
          </p:cNvPr>
          <p:cNvSpPr txBox="1"/>
          <p:nvPr/>
        </p:nvSpPr>
        <p:spPr>
          <a:xfrm>
            <a:off x="3113610" y="1427417"/>
            <a:ext cx="4312397" cy="584775"/>
          </a:xfrm>
          <a:prstGeom prst="rect">
            <a:avLst/>
          </a:prstGeom>
          <a:noFill/>
        </p:spPr>
        <p:txBody>
          <a:bodyPr wrap="square" rtlCol="0">
            <a:spAutoFit/>
          </a:bodyPr>
          <a:lstStyle/>
          <a:p>
            <a:pPr algn="ctr"/>
            <a:r>
              <a:rPr lang="zh-CN" altLang="en-US" sz="32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研究工具</a:t>
            </a:r>
          </a:p>
        </p:txBody>
      </p:sp>
      <p:cxnSp>
        <p:nvCxnSpPr>
          <p:cNvPr id="18" name="直接连接符 17">
            <a:extLst>
              <a:ext uri="{FF2B5EF4-FFF2-40B4-BE49-F238E27FC236}">
                <a16:creationId xmlns:a16="http://schemas.microsoft.com/office/drawing/2014/main" id="{D15E92A5-8328-3B39-F6A4-A1DCEC33BED6}"/>
              </a:ext>
            </a:extLst>
          </p:cNvPr>
          <p:cNvCxnSpPr>
            <a:cxnSpLocks/>
          </p:cNvCxnSpPr>
          <p:nvPr/>
        </p:nvCxnSpPr>
        <p:spPr>
          <a:xfrm>
            <a:off x="1347537" y="2140826"/>
            <a:ext cx="7844590" cy="0"/>
          </a:xfrm>
          <a:prstGeom prst="line">
            <a:avLst/>
          </a:prstGeom>
          <a:ln w="571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71091F72-C577-D0C2-6C5B-B6BFF3DCE7E6}"/>
              </a:ext>
            </a:extLst>
          </p:cNvPr>
          <p:cNvSpPr/>
          <p:nvPr/>
        </p:nvSpPr>
        <p:spPr>
          <a:xfrm>
            <a:off x="2521527" y="1479192"/>
            <a:ext cx="512219" cy="512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青呱圆萌体" panose="03000509000000000000" pitchFamily="65" charset="-122"/>
              <a:ea typeface="青呱圆萌体" panose="03000509000000000000" pitchFamily="65" charset="-122"/>
            </a:endParaRPr>
          </a:p>
        </p:txBody>
      </p:sp>
      <p:sp>
        <p:nvSpPr>
          <p:cNvPr id="10" name="文本框 9">
            <a:extLst>
              <a:ext uri="{FF2B5EF4-FFF2-40B4-BE49-F238E27FC236}">
                <a16:creationId xmlns:a16="http://schemas.microsoft.com/office/drawing/2014/main" id="{FA6F1905-7468-EE45-93EE-9439F534E3D9}"/>
              </a:ext>
            </a:extLst>
          </p:cNvPr>
          <p:cNvSpPr txBox="1"/>
          <p:nvPr/>
        </p:nvSpPr>
        <p:spPr>
          <a:xfrm>
            <a:off x="1491653" y="2815048"/>
            <a:ext cx="7556309" cy="2243050"/>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400" dirty="0">
                <a:latin typeface="微软雅黑" panose="020B0503020204020204" pitchFamily="34" charset="-122"/>
                <a:ea typeface="微软雅黑" panose="020B0503020204020204" pitchFamily="34" charset="-122"/>
              </a:rPr>
              <a:t>本文采用可视化文献计量分析工具 </a:t>
            </a:r>
            <a:r>
              <a:rPr lang="en-US" altLang="zh-CN" sz="2400" dirty="0" err="1">
                <a:latin typeface="微软雅黑" panose="020B0503020204020204" pitchFamily="34" charset="-122"/>
                <a:ea typeface="微软雅黑" panose="020B0503020204020204" pitchFamily="34" charset="-122"/>
              </a:rPr>
              <a:t>Citespace</a:t>
            </a:r>
            <a:r>
              <a:rPr lang="en-US" altLang="zh-CN" sz="2400" dirty="0">
                <a:latin typeface="微软雅黑" panose="020B0503020204020204" pitchFamily="34" charset="-122"/>
                <a:ea typeface="微软雅黑" panose="020B0503020204020204" pitchFamily="34" charset="-122"/>
              </a:rPr>
              <a:t> (6.1.3</a:t>
            </a:r>
            <a:r>
              <a:rPr lang="zh-CN" altLang="en-US" sz="2400" dirty="0">
                <a:latin typeface="微软雅黑" panose="020B0503020204020204" pitchFamily="34" charset="-122"/>
                <a:ea typeface="微软雅黑" panose="020B0503020204020204" pitchFamily="34" charset="-122"/>
              </a:rPr>
              <a:t>版本</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对数据进行计量分析和科学图谱的绘制。</a:t>
            </a:r>
            <a:endParaRPr lang="en-US" altLang="zh-CN" sz="24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en-US" altLang="zh-CN" sz="2400" dirty="0" err="1">
                <a:latin typeface="微软雅黑" panose="020B0503020204020204" pitchFamily="34" charset="-122"/>
                <a:ea typeface="微软雅黑" panose="020B0503020204020204" pitchFamily="34" charset="-122"/>
              </a:rPr>
              <a:t>Citespace</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是陈超美教授基于 </a:t>
            </a:r>
            <a:r>
              <a:rPr lang="en-US" altLang="zh-CN" sz="2400" dirty="0">
                <a:latin typeface="微软雅黑" panose="020B0503020204020204" pitchFamily="34" charset="-122"/>
                <a:ea typeface="微软雅黑" panose="020B0503020204020204" pitchFamily="34" charset="-122"/>
              </a:rPr>
              <a:t>JAVA </a:t>
            </a:r>
            <a:r>
              <a:rPr lang="zh-CN" altLang="en-US" sz="2400" dirty="0">
                <a:latin typeface="微软雅黑" panose="020B0503020204020204" pitchFamily="34" charset="-122"/>
                <a:ea typeface="微软雅黑" panose="020B0503020204020204" pitchFamily="34" charset="-122"/>
              </a:rPr>
              <a:t>开发环境开发的一款可视化分析软件。</a:t>
            </a:r>
          </a:p>
        </p:txBody>
      </p:sp>
    </p:spTree>
    <p:extLst>
      <p:ext uri="{BB962C8B-B14F-4D97-AF65-F5344CB8AC3E}">
        <p14:creationId xmlns:p14="http://schemas.microsoft.com/office/powerpoint/2010/main" val="20172562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224C7ED-5A2C-4D28-9F9C-FCF5EA017650}"/>
              </a:ext>
            </a:extLst>
          </p:cNvPr>
          <p:cNvSpPr txBox="1"/>
          <p:nvPr/>
        </p:nvSpPr>
        <p:spPr>
          <a:xfrm>
            <a:off x="659566" y="2700585"/>
            <a:ext cx="4258503" cy="3104824"/>
          </a:xfrm>
          <a:prstGeom prst="rect">
            <a:avLst/>
          </a:prstGeom>
          <a:noFill/>
        </p:spPr>
        <p:txBody>
          <a:bodyPr wrap="square" rtlCol="0">
            <a:spAutoFit/>
          </a:bodyPr>
          <a:lstStyle/>
          <a:p>
            <a:pPr marL="342900" indent="-342900" algn="just">
              <a:lnSpc>
                <a:spcPct val="150000"/>
              </a:lnSpc>
              <a:spcBef>
                <a:spcPts val="1200"/>
              </a:spcBef>
              <a:buFont typeface="Arial" panose="020B0604020202020204" pitchFamily="34" charset="0"/>
              <a:buChar char="•"/>
            </a:pPr>
            <a:r>
              <a:rPr lang="en-US" altLang="zh-CN" sz="2400" kern="100" dirty="0">
                <a:latin typeface="微软雅黑" panose="020B0503020204020204" pitchFamily="34" charset="-122"/>
                <a:ea typeface="微软雅黑" panose="020B0503020204020204" pitchFamily="34" charset="-122"/>
              </a:rPr>
              <a:t>2004</a:t>
            </a:r>
            <a:r>
              <a:rPr lang="zh-CN" altLang="en-US" sz="2400" kern="100" dirty="0">
                <a:latin typeface="微软雅黑" panose="020B0503020204020204" pitchFamily="34" charset="-122"/>
                <a:ea typeface="微软雅黑" panose="020B0503020204020204" pitchFamily="34" charset="-122"/>
              </a:rPr>
              <a:t>年，形成了对乡村教师信息素养的初步认识 。</a:t>
            </a:r>
            <a:endParaRPr lang="en-US" altLang="zh-CN" sz="24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en-US" altLang="zh-CN" sz="2400" kern="100" dirty="0">
                <a:latin typeface="微软雅黑" panose="020B0503020204020204" pitchFamily="34" charset="-122"/>
                <a:ea typeface="微软雅黑" panose="020B0503020204020204" pitchFamily="34" charset="-122"/>
              </a:rPr>
              <a:t>2019</a:t>
            </a:r>
            <a:r>
              <a:rPr lang="zh-CN" altLang="en-US" sz="2400" kern="100" dirty="0">
                <a:latin typeface="微软雅黑" panose="020B0503020204020204" pitchFamily="34" charset="-122"/>
                <a:ea typeface="微软雅黑" panose="020B0503020204020204" pitchFamily="34" charset="-122"/>
              </a:rPr>
              <a:t>年，教育部印发“提升工程</a:t>
            </a:r>
            <a:r>
              <a:rPr lang="en-US" altLang="zh-CN" sz="2400" kern="100" dirty="0">
                <a:latin typeface="微软雅黑" panose="020B0503020204020204" pitchFamily="34" charset="-122"/>
                <a:ea typeface="微软雅黑" panose="020B0503020204020204" pitchFamily="34" charset="-122"/>
              </a:rPr>
              <a:t>2.0</a:t>
            </a:r>
            <a:r>
              <a:rPr lang="zh-CN" altLang="en-US" sz="2400" kern="100" dirty="0">
                <a:latin typeface="微软雅黑" panose="020B0503020204020204" pitchFamily="34" charset="-122"/>
                <a:ea typeface="微软雅黑" panose="020B0503020204020204" pitchFamily="34" charset="-122"/>
              </a:rPr>
              <a:t>”。</a:t>
            </a:r>
            <a:endParaRPr lang="en-US" altLang="zh-CN" sz="24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en-US" altLang="zh-CN" sz="2400" kern="100" dirty="0">
                <a:latin typeface="微软雅黑" panose="020B0503020204020204" pitchFamily="34" charset="-122"/>
                <a:ea typeface="微软雅黑" panose="020B0503020204020204" pitchFamily="34" charset="-122"/>
              </a:rPr>
              <a:t>2020</a:t>
            </a:r>
            <a:r>
              <a:rPr lang="zh-CN" altLang="en-US" sz="2400" kern="100" dirty="0">
                <a:latin typeface="微软雅黑" panose="020B0503020204020204" pitchFamily="34" charset="-122"/>
                <a:ea typeface="微软雅黑" panose="020B0503020204020204" pitchFamily="34" charset="-122"/>
              </a:rPr>
              <a:t>年，成熟期。</a:t>
            </a:r>
            <a:endParaRPr lang="zh-CN" altLang="zh-CN" sz="2400" kern="1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A83ED78-1B64-473B-AFB0-41985802D8B9}"/>
              </a:ext>
            </a:extLst>
          </p:cNvPr>
          <p:cNvSpPr txBox="1"/>
          <p:nvPr/>
        </p:nvSpPr>
        <p:spPr>
          <a:xfrm>
            <a:off x="1843505" y="1585276"/>
            <a:ext cx="6919566" cy="461665"/>
          </a:xfrm>
          <a:prstGeom prst="rect">
            <a:avLst/>
          </a:prstGeom>
          <a:noFill/>
        </p:spPr>
        <p:txBody>
          <a:bodyPr wrap="square" rtlCol="0">
            <a:spAutoFit/>
          </a:bodyPr>
          <a:lstStyle/>
          <a:p>
            <a:pPr algn="ct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研究结果分析</a:t>
            </a:r>
            <a:r>
              <a:rPr lang="en-US" altLang="zh-CN"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a:t>
            </a: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发文量分布分析</a:t>
            </a:r>
          </a:p>
        </p:txBody>
      </p:sp>
      <p:cxnSp>
        <p:nvCxnSpPr>
          <p:cNvPr id="6" name="直接连接符 5">
            <a:extLst>
              <a:ext uri="{FF2B5EF4-FFF2-40B4-BE49-F238E27FC236}">
                <a16:creationId xmlns:a16="http://schemas.microsoft.com/office/drawing/2014/main" id="{2F2FADBE-3A74-4F60-A259-2021C09EBFD9}"/>
              </a:ext>
            </a:extLst>
          </p:cNvPr>
          <p:cNvCxnSpPr>
            <a:cxnSpLocks/>
          </p:cNvCxnSpPr>
          <p:nvPr/>
        </p:nvCxnSpPr>
        <p:spPr>
          <a:xfrm>
            <a:off x="1843505" y="2143197"/>
            <a:ext cx="6919566" cy="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a16="http://schemas.microsoft.com/office/drawing/2014/main" id="{CDD3FFA0-236D-021B-0EFC-14D852406713}"/>
              </a:ext>
            </a:extLst>
          </p:cNvPr>
          <p:cNvSpPr>
            <a:spLocks noGrp="1"/>
          </p:cNvSpPr>
          <p:nvPr>
            <p:ph type="title" hasCustomPrompt="1"/>
          </p:nvPr>
        </p:nvSpPr>
        <p:spPr>
          <a:xfrm>
            <a:off x="294934" y="414586"/>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研究分析</a:t>
            </a:r>
          </a:p>
        </p:txBody>
      </p:sp>
      <p:sp>
        <p:nvSpPr>
          <p:cNvPr id="8" name="文本框 7">
            <a:extLst>
              <a:ext uri="{FF2B5EF4-FFF2-40B4-BE49-F238E27FC236}">
                <a16:creationId xmlns:a16="http://schemas.microsoft.com/office/drawing/2014/main" id="{2A477F58-C0BC-00F5-3390-F97960A9CEF5}"/>
              </a:ext>
            </a:extLst>
          </p:cNvPr>
          <p:cNvSpPr txBox="1"/>
          <p:nvPr/>
        </p:nvSpPr>
        <p:spPr>
          <a:xfrm>
            <a:off x="5287492" y="5782796"/>
            <a:ext cx="4258504" cy="546753"/>
          </a:xfrm>
          <a:prstGeom prst="rect">
            <a:avLst/>
          </a:prstGeom>
          <a:noFill/>
        </p:spPr>
        <p:txBody>
          <a:bodyPr wrap="square" rtlCol="0">
            <a:spAutoFit/>
          </a:bodyPr>
          <a:lstStyle>
            <a:defPPr>
              <a:defRPr lang="zh-CN"/>
            </a:defPPr>
            <a:lvl1pPr indent="720000" algn="just">
              <a:lnSpc>
                <a:spcPct val="200000"/>
              </a:lnSpc>
              <a:defRPr sz="2000" kern="100">
                <a:latin typeface="微软雅黑" panose="020B0503020204020204" pitchFamily="34" charset="-122"/>
                <a:ea typeface="微软雅黑" panose="020B0503020204020204" pitchFamily="34" charset="-122"/>
              </a:defRPr>
            </a:lvl1pPr>
          </a:lstStyle>
          <a:p>
            <a:r>
              <a:rPr lang="zh-CN" altLang="en-US" sz="1800" dirty="0">
                <a:latin typeface="楷体" panose="02010609060101010101" pitchFamily="49" charset="-122"/>
                <a:ea typeface="楷体" panose="02010609060101010101" pitchFamily="49" charset="-122"/>
              </a:rPr>
              <a:t>乡村教师信息素养年度发文量</a:t>
            </a:r>
          </a:p>
        </p:txBody>
      </p:sp>
      <p:pic>
        <p:nvPicPr>
          <p:cNvPr id="10" name="图片 9">
            <a:extLst>
              <a:ext uri="{FF2B5EF4-FFF2-40B4-BE49-F238E27FC236}">
                <a16:creationId xmlns:a16="http://schemas.microsoft.com/office/drawing/2014/main" id="{CC94F91E-0B10-484A-B79B-F22C162E50FA}"/>
              </a:ext>
            </a:extLst>
          </p:cNvPr>
          <p:cNvPicPr/>
          <p:nvPr/>
        </p:nvPicPr>
        <p:blipFill>
          <a:blip r:embed="rId3"/>
          <a:stretch>
            <a:fillRect/>
          </a:stretch>
        </p:blipFill>
        <p:spPr>
          <a:xfrm>
            <a:off x="5088296" y="2691365"/>
            <a:ext cx="4656896" cy="3091431"/>
          </a:xfrm>
          <a:prstGeom prst="rect">
            <a:avLst/>
          </a:prstGeom>
        </p:spPr>
      </p:pic>
    </p:spTree>
    <p:extLst>
      <p:ext uri="{BB962C8B-B14F-4D97-AF65-F5344CB8AC3E}">
        <p14:creationId xmlns:p14="http://schemas.microsoft.com/office/powerpoint/2010/main" val="37271844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224C7ED-5A2C-4D28-9F9C-FCF5EA017650}"/>
              </a:ext>
            </a:extLst>
          </p:cNvPr>
          <p:cNvSpPr txBox="1"/>
          <p:nvPr/>
        </p:nvSpPr>
        <p:spPr>
          <a:xfrm>
            <a:off x="1426483" y="2426445"/>
            <a:ext cx="2776807" cy="4192879"/>
          </a:xfrm>
          <a:prstGeom prst="rect">
            <a:avLst/>
          </a:prstGeom>
          <a:noFill/>
        </p:spPr>
        <p:txBody>
          <a:bodyPr wrap="square" rtlCol="0">
            <a:spAutoFit/>
          </a:bodyPr>
          <a:lstStyle/>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信息技术</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信息技术应用能力</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教育信息化</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提升策略</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现状</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对策</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en-US" altLang="zh-CN" sz="2000" kern="100" dirty="0">
                <a:latin typeface="微软雅黑" panose="020B0503020204020204" pitchFamily="34" charset="-122"/>
                <a:ea typeface="微软雅黑" panose="020B0503020204020204" pitchFamily="34" charset="-122"/>
              </a:rPr>
              <a:t>······</a:t>
            </a:r>
            <a:endParaRPr lang="zh-CN" altLang="zh-CN" sz="2000" kern="1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A83ED78-1B64-473B-AFB0-41985802D8B9}"/>
              </a:ext>
            </a:extLst>
          </p:cNvPr>
          <p:cNvSpPr txBox="1"/>
          <p:nvPr/>
        </p:nvSpPr>
        <p:spPr>
          <a:xfrm>
            <a:off x="1843505" y="1585276"/>
            <a:ext cx="6919566" cy="461665"/>
          </a:xfrm>
          <a:prstGeom prst="rect">
            <a:avLst/>
          </a:prstGeom>
          <a:noFill/>
        </p:spPr>
        <p:txBody>
          <a:bodyPr wrap="square" rtlCol="0">
            <a:spAutoFit/>
          </a:bodyPr>
          <a:lstStyle/>
          <a:p>
            <a:pPr algn="ct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研究结果分析</a:t>
            </a:r>
            <a:r>
              <a:rPr lang="en-US" altLang="zh-CN"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a:t>
            </a: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关键词共现图谱</a:t>
            </a:r>
          </a:p>
        </p:txBody>
      </p:sp>
      <p:cxnSp>
        <p:nvCxnSpPr>
          <p:cNvPr id="6" name="直接连接符 5">
            <a:extLst>
              <a:ext uri="{FF2B5EF4-FFF2-40B4-BE49-F238E27FC236}">
                <a16:creationId xmlns:a16="http://schemas.microsoft.com/office/drawing/2014/main" id="{2F2FADBE-3A74-4F60-A259-2021C09EBFD9}"/>
              </a:ext>
            </a:extLst>
          </p:cNvPr>
          <p:cNvCxnSpPr>
            <a:cxnSpLocks/>
          </p:cNvCxnSpPr>
          <p:nvPr/>
        </p:nvCxnSpPr>
        <p:spPr>
          <a:xfrm>
            <a:off x="1843505" y="2143197"/>
            <a:ext cx="6919566" cy="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a16="http://schemas.microsoft.com/office/drawing/2014/main" id="{CDD3FFA0-236D-021B-0EFC-14D852406713}"/>
              </a:ext>
            </a:extLst>
          </p:cNvPr>
          <p:cNvSpPr>
            <a:spLocks noGrp="1"/>
          </p:cNvSpPr>
          <p:nvPr>
            <p:ph type="title" hasCustomPrompt="1"/>
          </p:nvPr>
        </p:nvSpPr>
        <p:spPr>
          <a:xfrm>
            <a:off x="294934" y="414586"/>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研究分析</a:t>
            </a:r>
          </a:p>
        </p:txBody>
      </p:sp>
      <p:sp>
        <p:nvSpPr>
          <p:cNvPr id="8" name="文本框 7">
            <a:extLst>
              <a:ext uri="{FF2B5EF4-FFF2-40B4-BE49-F238E27FC236}">
                <a16:creationId xmlns:a16="http://schemas.microsoft.com/office/drawing/2014/main" id="{2A477F58-C0BC-00F5-3390-F97960A9CEF5}"/>
              </a:ext>
            </a:extLst>
          </p:cNvPr>
          <p:cNvSpPr txBox="1"/>
          <p:nvPr/>
        </p:nvSpPr>
        <p:spPr>
          <a:xfrm>
            <a:off x="5807433" y="5782796"/>
            <a:ext cx="4258504" cy="546753"/>
          </a:xfrm>
          <a:prstGeom prst="rect">
            <a:avLst/>
          </a:prstGeom>
          <a:noFill/>
        </p:spPr>
        <p:txBody>
          <a:bodyPr wrap="square" rtlCol="0">
            <a:spAutoFit/>
          </a:bodyPr>
          <a:lstStyle>
            <a:defPPr>
              <a:defRPr lang="zh-CN"/>
            </a:defPPr>
            <a:lvl1pPr indent="720000" algn="just">
              <a:lnSpc>
                <a:spcPct val="200000"/>
              </a:lnSpc>
              <a:defRPr sz="2000" kern="100">
                <a:latin typeface="微软雅黑" panose="020B0503020204020204" pitchFamily="34" charset="-122"/>
                <a:ea typeface="微软雅黑" panose="020B0503020204020204" pitchFamily="34" charset="-122"/>
              </a:defRPr>
            </a:lvl1pPr>
          </a:lstStyle>
          <a:p>
            <a:r>
              <a:rPr lang="zh-CN" altLang="en-US" sz="1800" dirty="0">
                <a:latin typeface="楷体" panose="02010609060101010101" pitchFamily="49" charset="-122"/>
                <a:ea typeface="楷体" panose="02010609060101010101" pitchFamily="49" charset="-122"/>
              </a:rPr>
              <a:t>关键词共现图谱</a:t>
            </a:r>
          </a:p>
        </p:txBody>
      </p:sp>
      <p:pic>
        <p:nvPicPr>
          <p:cNvPr id="11" name="图片 10">
            <a:extLst>
              <a:ext uri="{FF2B5EF4-FFF2-40B4-BE49-F238E27FC236}">
                <a16:creationId xmlns:a16="http://schemas.microsoft.com/office/drawing/2014/main" id="{D83C9B40-7583-F745-AE33-B4158530C032}"/>
              </a:ext>
            </a:extLst>
          </p:cNvPr>
          <p:cNvPicPr/>
          <p:nvPr/>
        </p:nvPicPr>
        <p:blipFill rotWithShape="1">
          <a:blip r:embed="rId3">
            <a:extLst>
              <a:ext uri="{28A0092B-C50C-407E-A947-70E740481C1C}">
                <a14:useLocalDpi xmlns:a14="http://schemas.microsoft.com/office/drawing/2010/main" val="0"/>
              </a:ext>
            </a:extLst>
          </a:blip>
          <a:srcRect l="1260"/>
          <a:stretch/>
        </p:blipFill>
        <p:spPr bwMode="auto">
          <a:xfrm>
            <a:off x="5303288" y="2687599"/>
            <a:ext cx="3840712" cy="29989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232234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224C7ED-5A2C-4D28-9F9C-FCF5EA017650}"/>
              </a:ext>
            </a:extLst>
          </p:cNvPr>
          <p:cNvSpPr txBox="1"/>
          <p:nvPr/>
        </p:nvSpPr>
        <p:spPr>
          <a:xfrm>
            <a:off x="1190509" y="2544429"/>
            <a:ext cx="3593190" cy="2961773"/>
          </a:xfrm>
          <a:prstGeom prst="rect">
            <a:avLst/>
          </a:prstGeom>
          <a:noFill/>
        </p:spPr>
        <p:txBody>
          <a:bodyPr wrap="square" rtlCol="0">
            <a:spAutoFit/>
          </a:bodyPr>
          <a:lstStyle/>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信息技术</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教师信息技术培训</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教师专业发展</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zh-CN" altLang="en-US" sz="2000" kern="100" dirty="0">
                <a:latin typeface="微软雅黑" panose="020B0503020204020204" pitchFamily="34" charset="-122"/>
                <a:ea typeface="微软雅黑" panose="020B0503020204020204" pitchFamily="34" charset="-122"/>
              </a:rPr>
              <a:t>提升策略 </a:t>
            </a:r>
            <a:endParaRPr lang="en-US" altLang="zh-CN" sz="2000" kern="100" dirty="0">
              <a:latin typeface="微软雅黑" panose="020B0503020204020204" pitchFamily="34" charset="-122"/>
              <a:ea typeface="微软雅黑" panose="020B0503020204020204" pitchFamily="34" charset="-122"/>
            </a:endParaRPr>
          </a:p>
          <a:p>
            <a:pPr marL="342900" indent="-342900" algn="just">
              <a:lnSpc>
                <a:spcPct val="150000"/>
              </a:lnSpc>
              <a:spcBef>
                <a:spcPts val="1200"/>
              </a:spcBef>
              <a:buFont typeface="Arial" panose="020B0604020202020204" pitchFamily="34" charset="0"/>
              <a:buChar char="•"/>
            </a:pPr>
            <a:r>
              <a:rPr lang="en-US" altLang="zh-CN" sz="2000" kern="100" dirty="0">
                <a:latin typeface="微软雅黑" panose="020B0503020204020204" pitchFamily="34" charset="-122"/>
                <a:ea typeface="微软雅黑" panose="020B0503020204020204" pitchFamily="34" charset="-122"/>
              </a:rPr>
              <a:t>······</a:t>
            </a:r>
            <a:endParaRPr lang="zh-CN" altLang="zh-CN" sz="2000" kern="1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A83ED78-1B64-473B-AFB0-41985802D8B9}"/>
              </a:ext>
            </a:extLst>
          </p:cNvPr>
          <p:cNvSpPr txBox="1"/>
          <p:nvPr/>
        </p:nvSpPr>
        <p:spPr>
          <a:xfrm>
            <a:off x="1843505" y="1585276"/>
            <a:ext cx="6919566" cy="461665"/>
          </a:xfrm>
          <a:prstGeom prst="rect">
            <a:avLst/>
          </a:prstGeom>
          <a:noFill/>
        </p:spPr>
        <p:txBody>
          <a:bodyPr wrap="square" rtlCol="0">
            <a:spAutoFit/>
          </a:bodyPr>
          <a:lstStyle/>
          <a:p>
            <a:pPr algn="ct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研究结果分析</a:t>
            </a:r>
            <a:r>
              <a:rPr lang="en-US" altLang="zh-CN"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a:t>
            </a:r>
            <a:r>
              <a:rPr lang="zh-CN" altLang="en-US" sz="2400" b="1" dirty="0">
                <a:solidFill>
                  <a:srgbClr val="3374AD"/>
                </a:solidFill>
                <a:latin typeface="思源黑体 CN Medium" panose="020B0600000000000000" charset="-122"/>
                <a:ea typeface="思源黑体 CN Medium" panose="020B0600000000000000" charset="-122"/>
                <a:cs typeface="Arial" panose="020B0604020202020204" pitchFamily="34" charset="0"/>
                <a:sym typeface="+mn-ea"/>
              </a:rPr>
              <a:t>关键词聚类分析</a:t>
            </a:r>
          </a:p>
        </p:txBody>
      </p:sp>
      <p:cxnSp>
        <p:nvCxnSpPr>
          <p:cNvPr id="6" name="直接连接符 5">
            <a:extLst>
              <a:ext uri="{FF2B5EF4-FFF2-40B4-BE49-F238E27FC236}">
                <a16:creationId xmlns:a16="http://schemas.microsoft.com/office/drawing/2014/main" id="{2F2FADBE-3A74-4F60-A259-2021C09EBFD9}"/>
              </a:ext>
            </a:extLst>
          </p:cNvPr>
          <p:cNvCxnSpPr>
            <a:cxnSpLocks/>
          </p:cNvCxnSpPr>
          <p:nvPr/>
        </p:nvCxnSpPr>
        <p:spPr>
          <a:xfrm>
            <a:off x="1843505" y="2143197"/>
            <a:ext cx="6919566" cy="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a16="http://schemas.microsoft.com/office/drawing/2014/main" id="{CDD3FFA0-236D-021B-0EFC-14D852406713}"/>
              </a:ext>
            </a:extLst>
          </p:cNvPr>
          <p:cNvSpPr>
            <a:spLocks noGrp="1"/>
          </p:cNvSpPr>
          <p:nvPr>
            <p:ph type="title" hasCustomPrompt="1"/>
          </p:nvPr>
        </p:nvSpPr>
        <p:spPr>
          <a:xfrm>
            <a:off x="294934" y="414586"/>
            <a:ext cx="5258480" cy="682623"/>
          </a:xfrm>
        </p:spPr>
        <p:txBody>
          <a:bodyPr>
            <a:normAutofit/>
          </a:bodyPr>
          <a:lstStyle>
            <a:lvl1pPr>
              <a:defRPr sz="3200" b="1">
                <a:solidFill>
                  <a:srgbClr val="005198"/>
                </a:solidFill>
                <a:latin typeface="微软雅黑" panose="020B0503020204020204" pitchFamily="34" charset="-122"/>
                <a:ea typeface="微软雅黑" panose="020B0503020204020204" pitchFamily="34" charset="-122"/>
              </a:defRPr>
            </a:lvl1pPr>
          </a:lstStyle>
          <a:p>
            <a:r>
              <a:rPr lang="zh-CN" altLang="en-US" dirty="0"/>
              <a:t>研究分析</a:t>
            </a:r>
          </a:p>
        </p:txBody>
      </p:sp>
      <p:sp>
        <p:nvSpPr>
          <p:cNvPr id="8" name="文本框 7">
            <a:extLst>
              <a:ext uri="{FF2B5EF4-FFF2-40B4-BE49-F238E27FC236}">
                <a16:creationId xmlns:a16="http://schemas.microsoft.com/office/drawing/2014/main" id="{2A477F58-C0BC-00F5-3390-F97960A9CEF5}"/>
              </a:ext>
            </a:extLst>
          </p:cNvPr>
          <p:cNvSpPr txBox="1"/>
          <p:nvPr/>
        </p:nvSpPr>
        <p:spPr>
          <a:xfrm>
            <a:off x="5861221" y="5782796"/>
            <a:ext cx="4258504" cy="546753"/>
          </a:xfrm>
          <a:prstGeom prst="rect">
            <a:avLst/>
          </a:prstGeom>
          <a:noFill/>
        </p:spPr>
        <p:txBody>
          <a:bodyPr wrap="square" rtlCol="0">
            <a:spAutoFit/>
          </a:bodyPr>
          <a:lstStyle>
            <a:defPPr>
              <a:defRPr lang="zh-CN"/>
            </a:defPPr>
            <a:lvl1pPr indent="720000" algn="just">
              <a:lnSpc>
                <a:spcPct val="200000"/>
              </a:lnSpc>
              <a:defRPr sz="2000" kern="100">
                <a:latin typeface="微软雅黑" panose="020B0503020204020204" pitchFamily="34" charset="-122"/>
                <a:ea typeface="微软雅黑" panose="020B0503020204020204" pitchFamily="34" charset="-122"/>
              </a:defRPr>
            </a:lvl1pPr>
          </a:lstStyle>
          <a:p>
            <a:r>
              <a:rPr lang="zh-CN" altLang="en-US" sz="1800" dirty="0">
                <a:latin typeface="楷体" panose="02010609060101010101" pitchFamily="49" charset="-122"/>
                <a:ea typeface="楷体" panose="02010609060101010101" pitchFamily="49" charset="-122"/>
              </a:rPr>
              <a:t>关键词聚类图谱</a:t>
            </a:r>
          </a:p>
        </p:txBody>
      </p:sp>
      <p:pic>
        <p:nvPicPr>
          <p:cNvPr id="11" name="图片 10">
            <a:extLst>
              <a:ext uri="{FF2B5EF4-FFF2-40B4-BE49-F238E27FC236}">
                <a16:creationId xmlns:a16="http://schemas.microsoft.com/office/drawing/2014/main" id="{313BB72C-DCF5-D64C-B7C2-74FE88D880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57682" y="2485436"/>
            <a:ext cx="4032530" cy="3054731"/>
          </a:xfrm>
          <a:prstGeom prst="rect">
            <a:avLst/>
          </a:prstGeom>
          <a:noFill/>
          <a:ln>
            <a:noFill/>
          </a:ln>
        </p:spPr>
      </p:pic>
    </p:spTree>
    <p:extLst>
      <p:ext uri="{BB962C8B-B14F-4D97-AF65-F5344CB8AC3E}">
        <p14:creationId xmlns:p14="http://schemas.microsoft.com/office/powerpoint/2010/main" val="1184667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heme/theme1.xml><?xml version="1.0" encoding="utf-8"?>
<a:theme xmlns:a="http://schemas.openxmlformats.org/drawingml/2006/main" name="小铎">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6688</TotalTime>
  <Words>2402</Words>
  <Application>Microsoft Macintosh PowerPoint</Application>
  <PresentationFormat>宽屏</PresentationFormat>
  <Paragraphs>106</Paragraphs>
  <Slides>14</Slides>
  <Notes>14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14</vt:i4>
      </vt:variant>
    </vt:vector>
  </HeadingPairs>
  <TitlesOfParts>
    <vt:vector size="30" baseType="lpstr">
      <vt:lpstr>等线</vt:lpstr>
      <vt:lpstr>华文细黑</vt:lpstr>
      <vt:lpstr>华文行楷</vt:lpstr>
      <vt:lpstr>华文中宋</vt:lpstr>
      <vt:lpstr>楷体</vt:lpstr>
      <vt:lpstr>青呱圆萌体</vt:lpstr>
      <vt:lpstr>思源黑体 CN Medium</vt:lpstr>
      <vt:lpstr>思源黑体 Medium</vt:lpstr>
      <vt:lpstr>微软雅黑</vt:lpstr>
      <vt:lpstr>微软雅黑</vt:lpstr>
      <vt:lpstr>Adobe 黑体 Std R</vt:lpstr>
      <vt:lpstr>Arial</vt:lpstr>
      <vt:lpstr>Calibri</vt:lpstr>
      <vt:lpstr>Calibri Light</vt:lpstr>
      <vt:lpstr>Wingdings</vt:lpstr>
      <vt:lpstr>小铎</vt:lpstr>
      <vt:lpstr>我国乡村教师信息素养研究热点及趋势    ——基于CiteSpace的知识图谱可视化分析</vt:lpstr>
      <vt:lpstr>PowerPoint 演示文稿</vt:lpstr>
      <vt:lpstr>研究背景</vt:lpstr>
      <vt:lpstr>研究背景</vt:lpstr>
      <vt:lpstr>研究设计</vt:lpstr>
      <vt:lpstr>研究设计</vt:lpstr>
      <vt:lpstr>研究分析</vt:lpstr>
      <vt:lpstr>研究分析</vt:lpstr>
      <vt:lpstr>研究分析</vt:lpstr>
      <vt:lpstr>研究分析</vt:lpstr>
      <vt:lpstr>研究分析</vt:lpstr>
      <vt:lpstr>总结与展望</vt:lpstr>
      <vt:lpstr>总结与展望</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Jenny Z</cp:lastModifiedBy>
  <cp:revision>490</cp:revision>
  <dcterms:created xsi:type="dcterms:W3CDTF">2016-04-18T02:22:00Z</dcterms:created>
  <dcterms:modified xsi:type="dcterms:W3CDTF">2022-11-12T06:58:24Z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y fmtid="{D5CDD505-2E9C-101B-9397-08002B2CF9AE}" pid="3" name="KSOSaveFontToCloudKey">
    <vt:lpwstr>366581809_btnclosed</vt:lpwstr>
  </property>
</Properties>
</file>